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98" r:id="rId3"/>
    <p:sldId id="293" r:id="rId4"/>
    <p:sldId id="288" r:id="rId5"/>
    <p:sldId id="264" r:id="rId6"/>
    <p:sldId id="285" r:id="rId7"/>
    <p:sldId id="258" r:id="rId8"/>
    <p:sldId id="275" r:id="rId9"/>
    <p:sldId id="272" r:id="rId10"/>
    <p:sldId id="273" r:id="rId11"/>
    <p:sldId id="267" r:id="rId12"/>
    <p:sldId id="269" r:id="rId13"/>
    <p:sldId id="274" r:id="rId14"/>
    <p:sldId id="279" r:id="rId15"/>
    <p:sldId id="294" r:id="rId16"/>
    <p:sldId id="284" r:id="rId17"/>
    <p:sldId id="265" r:id="rId18"/>
    <p:sldId id="276" r:id="rId19"/>
    <p:sldId id="290" r:id="rId20"/>
    <p:sldId id="278" r:id="rId21"/>
    <p:sldId id="299" r:id="rId22"/>
    <p:sldId id="263"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D7A"/>
    <a:srgbClr val="93A299"/>
    <a:srgbClr val="FFC000"/>
    <a:srgbClr val="445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Dropbox\Presentations\Aug%202019%20MWWA\Water%20use2015.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4AF8-481E-9A44-402AA7C982FE}"/>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4AF8-481E-9A44-402AA7C982FE}"/>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4AF8-481E-9A44-402AA7C982FE}"/>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4AF8-481E-9A44-402AA7C982FE}"/>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4AF8-481E-9A44-402AA7C982FE}"/>
              </c:ext>
            </c:extLst>
          </c:dPt>
          <c:dLbls>
            <c:dLbl>
              <c:idx val="0"/>
              <c:layout>
                <c:manualLayout>
                  <c:x val="-0.34172004921306848"/>
                  <c:y val="5.8459309899128687E-3"/>
                </c:manualLayout>
              </c:layout>
              <c:tx>
                <c:rich>
                  <a:bodyPr/>
                  <a:lstStyle/>
                  <a:p>
                    <a:fld id="{7B96CD3A-FEC9-434C-BF45-3D1BD2C33564}" type="CATEGORYNAME">
                      <a:rPr lang="en-US"/>
                      <a:pPr/>
                      <a:t>[CATEGORY NAME]</a:t>
                    </a:fld>
                    <a:endParaRPr lang="en-US" baseline="0" dirty="0"/>
                  </a:p>
                  <a:p>
                    <a:fld id="{887CADB6-9DC7-4B01-840E-85A1352CA748}" type="VALUE">
                      <a:rPr lang="en-US">
                        <a:solidFill>
                          <a:srgbClr val="92D050"/>
                        </a:solidFill>
                      </a:rPr>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0270406169257707"/>
                      <c:h val="0.22979902361065208"/>
                    </c:manualLayout>
                  </c15:layout>
                  <c15:dlblFieldTable/>
                  <c15:showDataLabelsRange val="0"/>
                </c:ext>
                <c:ext xmlns:c16="http://schemas.microsoft.com/office/drawing/2014/chart" uri="{C3380CC4-5D6E-409C-BE32-E72D297353CC}">
                  <c16:uniqueId val="{00000001-4AF8-481E-9A44-402AA7C982FE}"/>
                </c:ext>
              </c:extLst>
            </c:dLbl>
            <c:dLbl>
              <c:idx val="1"/>
              <c:layout>
                <c:manualLayout>
                  <c:x val="-0.13815184949249865"/>
                  <c:y val="-0.17537436236877985"/>
                </c:manualLayout>
              </c:layout>
              <c:tx>
                <c:rich>
                  <a:bodyPr/>
                  <a:lstStyle/>
                  <a:p>
                    <a:fld id="{158CE44A-0AAC-495E-99E7-2D31431D9207}" type="CATEGORYNAME">
                      <a:rPr lang="en-US" dirty="0"/>
                      <a:pPr/>
                      <a:t>[CATEGORY NAME]</a:t>
                    </a:fld>
                    <a:endParaRPr lang="en-US" baseline="0" dirty="0"/>
                  </a:p>
                  <a:p>
                    <a:fld id="{2D777734-17EF-4449-9DC7-0CCF14CD7173}" type="VALUE">
                      <a:rPr lang="en-US" dirty="0">
                        <a:solidFill>
                          <a:srgbClr val="92D050"/>
                        </a:solidFill>
                      </a:rPr>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3998366739607302"/>
                      <c:h val="0.22979902361065208"/>
                    </c:manualLayout>
                  </c15:layout>
                  <c15:dlblFieldTable/>
                  <c15:showDataLabelsRange val="0"/>
                </c:ext>
                <c:ext xmlns:c16="http://schemas.microsoft.com/office/drawing/2014/chart" uri="{C3380CC4-5D6E-409C-BE32-E72D297353CC}">
                  <c16:uniqueId val="{00000003-4AF8-481E-9A44-402AA7C982FE}"/>
                </c:ext>
              </c:extLst>
            </c:dLbl>
            <c:dLbl>
              <c:idx val="2"/>
              <c:layout>
                <c:manualLayout>
                  <c:x val="0.26483303814012799"/>
                  <c:y val="-6.4303975062761962E-2"/>
                </c:manualLayout>
              </c:layout>
              <c:tx>
                <c:rich>
                  <a:bodyPr/>
                  <a:lstStyle/>
                  <a:p>
                    <a:fld id="{F6CB95D7-0724-4A2B-B8C0-BE2703835B8D}" type="CATEGORYNAME">
                      <a:rPr lang="en-US"/>
                      <a:pPr/>
                      <a:t>[CATEGORY NAME]</a:t>
                    </a:fld>
                    <a:endParaRPr lang="en-US" baseline="0" dirty="0"/>
                  </a:p>
                  <a:p>
                    <a:fld id="{9BC61E4F-3D6F-494E-869E-5109A99A1533}" type="VALUE">
                      <a:rPr lang="en-US">
                        <a:solidFill>
                          <a:srgbClr val="92D050"/>
                        </a:solidFill>
                      </a:rPr>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4AF8-481E-9A44-402AA7C982FE}"/>
                </c:ext>
              </c:extLst>
            </c:dLbl>
            <c:dLbl>
              <c:idx val="3"/>
              <c:layout>
                <c:manualLayout>
                  <c:x val="0.17086002460653424"/>
                  <c:y val="-6.7226883020160236E-2"/>
                </c:manualLayout>
              </c:layout>
              <c:tx>
                <c:rich>
                  <a:bodyPr/>
                  <a:lstStyle/>
                  <a:p>
                    <a:fld id="{07117A65-BA6F-4688-8245-BA8D9CC0B7D4}" type="CATEGORYNAME">
                      <a:rPr lang="en-US"/>
                      <a:pPr/>
                      <a:t>[CATEGORY NAME]</a:t>
                    </a:fld>
                    <a:endParaRPr lang="en-US" baseline="0" dirty="0"/>
                  </a:p>
                  <a:p>
                    <a:fld id="{2421A47E-4058-49A5-BB72-C6B04C7A8601}" type="VALUE">
                      <a:rPr lang="en-US">
                        <a:solidFill>
                          <a:srgbClr val="92D050"/>
                        </a:solidFill>
                      </a:rPr>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4AF8-481E-9A44-402AA7C982FE}"/>
                </c:ext>
              </c:extLst>
            </c:dLbl>
            <c:dLbl>
              <c:idx val="4"/>
              <c:layout>
                <c:manualLayout>
                  <c:x val="0.15163827183829914"/>
                  <c:y val="0.1315308580829222"/>
                </c:manualLayout>
              </c:layout>
              <c:tx>
                <c:rich>
                  <a:bodyPr/>
                  <a:lstStyle/>
                  <a:p>
                    <a:fld id="{C0D340DA-3EDF-437E-AD70-D9B96B791495}" type="CATEGORYNAME">
                      <a:rPr lang="en-US"/>
                      <a:pPr/>
                      <a:t>[CATEGORY NAME]</a:t>
                    </a:fld>
                    <a:endParaRPr lang="en-US" baseline="0" dirty="0"/>
                  </a:p>
                  <a:p>
                    <a:fld id="{DA2E785C-8494-43F9-A083-1C465A706823}" type="VALUE">
                      <a:rPr lang="en-US">
                        <a:solidFill>
                          <a:srgbClr val="92D050"/>
                        </a:solidFill>
                      </a:rPr>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4AF8-481E-9A44-402AA7C982F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Black" panose="020B0A02040204020203" pitchFamily="34" charset="0"/>
                    <a:ea typeface="Segoe UI Black" panose="020B0A02040204020203" pitchFamily="34" charset="0"/>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Sheet1!$A$3:$A$7</c:f>
              <c:strCache>
                <c:ptCount val="5"/>
                <c:pt idx="0">
                  <c:v>Public Water Supply</c:v>
                </c:pt>
                <c:pt idx="1">
                  <c:v>Private Water Supply</c:v>
                </c:pt>
                <c:pt idx="2">
                  <c:v>Irrigation &amp; Livestock</c:v>
                </c:pt>
                <c:pt idx="3">
                  <c:v>Industrial</c:v>
                </c:pt>
                <c:pt idx="4">
                  <c:v>Mining &amp; Electricity</c:v>
                </c:pt>
              </c:strCache>
            </c:strRef>
          </c:cat>
          <c:val>
            <c:numRef>
              <c:f>Sheet1!$B$3:$B$7</c:f>
              <c:numCache>
                <c:formatCode>0.00%</c:formatCode>
                <c:ptCount val="5"/>
                <c:pt idx="0">
                  <c:v>0.48</c:v>
                </c:pt>
                <c:pt idx="1">
                  <c:v>0.107</c:v>
                </c:pt>
                <c:pt idx="2">
                  <c:v>0.31469999999999998</c:v>
                </c:pt>
                <c:pt idx="3">
                  <c:v>8.4000000000000005E-2</c:v>
                </c:pt>
                <c:pt idx="4">
                  <c:v>1.43E-2</c:v>
                </c:pt>
              </c:numCache>
            </c:numRef>
          </c:val>
          <c:extLst>
            <c:ext xmlns:c16="http://schemas.microsoft.com/office/drawing/2014/chart" uri="{C3380CC4-5D6E-409C-BE32-E72D297353CC}">
              <c16:uniqueId val="{0000000A-4AF8-481E-9A44-402AA7C982FE}"/>
            </c:ext>
          </c:extLst>
        </c:ser>
        <c:dLbls>
          <c:showLegendKey val="0"/>
          <c:showVal val="0"/>
          <c:showCatName val="0"/>
          <c:showSerName val="0"/>
          <c:showPercent val="0"/>
          <c:showBubbleSize val="0"/>
          <c:showLeaderLines val="0"/>
        </c:dLbls>
        <c:firstSliceAng val="90"/>
        <c:holeSize val="6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DB83-427F-986F-DA6BF8443A52}"/>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DB83-427F-986F-DA6BF8443A52}"/>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DB83-427F-986F-DA6BF8443A52}"/>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DB83-427F-986F-DA6BF8443A52}"/>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DB83-427F-986F-DA6BF8443A52}"/>
              </c:ext>
            </c:extLst>
          </c:dPt>
          <c:dLbls>
            <c:dLbl>
              <c:idx val="0"/>
              <c:layout>
                <c:manualLayout>
                  <c:x val="-0.38016355474953872"/>
                  <c:y val="8.7688389473112461E-3"/>
                </c:manualLayout>
              </c:layout>
              <c:tx>
                <c:rich>
                  <a:bodyPr/>
                  <a:lstStyle/>
                  <a:p>
                    <a:fld id="{7B96CD3A-FEC9-434C-BF45-3D1BD2C33564}" type="CATEGORYNAME">
                      <a:rPr lang="en-US"/>
                      <a:pPr/>
                      <a:t>[CATEGORY NAME]</a:t>
                    </a:fld>
                    <a:endParaRPr lang="en-US" baseline="0" dirty="0"/>
                  </a:p>
                  <a:p>
                    <a:fld id="{887CADB6-9DC7-4B01-840E-85A1352CA748}" type="VALUE">
                      <a:rPr lang="en-US">
                        <a:solidFill>
                          <a:srgbClr val="92D050"/>
                        </a:solidFill>
                      </a:rPr>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0270406169257707"/>
                      <c:h val="0.22979902361065208"/>
                    </c:manualLayout>
                  </c15:layout>
                  <c15:dlblFieldTable/>
                  <c15:showDataLabelsRange val="0"/>
                </c:ext>
                <c:ext xmlns:c16="http://schemas.microsoft.com/office/drawing/2014/chart" uri="{C3380CC4-5D6E-409C-BE32-E72D297353CC}">
                  <c16:uniqueId val="{00000001-DB83-427F-986F-DA6BF8443A52}"/>
                </c:ext>
              </c:extLst>
            </c:dLbl>
            <c:dLbl>
              <c:idx val="1"/>
              <c:layout>
                <c:manualLayout>
                  <c:x val="-0.13815184949249865"/>
                  <c:y val="-0.17537436236877985"/>
                </c:manualLayout>
              </c:layout>
              <c:tx>
                <c:rich>
                  <a:bodyPr/>
                  <a:lstStyle/>
                  <a:p>
                    <a:fld id="{158CE44A-0AAC-495E-99E7-2D31431D9207}" type="CATEGORYNAME">
                      <a:rPr lang="en-US" dirty="0"/>
                      <a:pPr/>
                      <a:t>[CATEGORY NAME]</a:t>
                    </a:fld>
                    <a:endParaRPr lang="en-US" baseline="0" dirty="0"/>
                  </a:p>
                  <a:p>
                    <a:fld id="{2D777734-17EF-4449-9DC7-0CCF14CD7173}" type="VALUE">
                      <a:rPr lang="en-US" dirty="0">
                        <a:solidFill>
                          <a:srgbClr val="92D050"/>
                        </a:solidFill>
                      </a:rPr>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3998366739607302"/>
                      <c:h val="0.22979902361065208"/>
                    </c:manualLayout>
                  </c15:layout>
                  <c15:dlblFieldTable/>
                  <c15:showDataLabelsRange val="0"/>
                </c:ext>
                <c:ext xmlns:c16="http://schemas.microsoft.com/office/drawing/2014/chart" uri="{C3380CC4-5D6E-409C-BE32-E72D297353CC}">
                  <c16:uniqueId val="{00000003-DB83-427F-986F-DA6BF8443A52}"/>
                </c:ext>
              </c:extLst>
            </c:dLbl>
            <c:dLbl>
              <c:idx val="2"/>
              <c:layout>
                <c:manualLayout>
                  <c:x val="0.27764753998561809"/>
                  <c:y val="-6.4303975062761962E-2"/>
                </c:manualLayout>
              </c:layout>
              <c:tx>
                <c:rich>
                  <a:bodyPr/>
                  <a:lstStyle/>
                  <a:p>
                    <a:fld id="{F6CB95D7-0724-4A2B-B8C0-BE2703835B8D}" type="CATEGORYNAME">
                      <a:rPr lang="en-US"/>
                      <a:pPr/>
                      <a:t>[CATEGORY NAME]</a:t>
                    </a:fld>
                    <a:endParaRPr lang="en-US" baseline="0" dirty="0"/>
                  </a:p>
                  <a:p>
                    <a:fld id="{9BC61E4F-3D6F-494E-869E-5109A99A1533}" type="VALUE">
                      <a:rPr lang="en-US">
                        <a:solidFill>
                          <a:srgbClr val="92D050"/>
                        </a:solidFill>
                      </a:rPr>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DB83-427F-986F-DA6BF8443A52}"/>
                </c:ext>
              </c:extLst>
            </c:dLbl>
            <c:dLbl>
              <c:idx val="3"/>
              <c:layout>
                <c:manualLayout>
                  <c:x val="0.15590977245346235"/>
                  <c:y val="-0.10522468646633777"/>
                </c:manualLayout>
              </c:layout>
              <c:tx>
                <c:rich>
                  <a:bodyPr/>
                  <a:lstStyle/>
                  <a:p>
                    <a:fld id="{07117A65-BA6F-4688-8245-BA8D9CC0B7D4}" type="CATEGORYNAME">
                      <a:rPr lang="en-US"/>
                      <a:pPr/>
                      <a:t>[CATEGORY NAME]</a:t>
                    </a:fld>
                    <a:endParaRPr lang="en-US" baseline="0" dirty="0"/>
                  </a:p>
                  <a:p>
                    <a:fld id="{2421A47E-4058-49A5-BB72-C6B04C7A8601}" type="VALUE">
                      <a:rPr lang="en-US">
                        <a:solidFill>
                          <a:srgbClr val="92D050"/>
                        </a:solidFill>
                      </a:rPr>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DB83-427F-986F-DA6BF8443A52}"/>
                </c:ext>
              </c:extLst>
            </c:dLbl>
            <c:dLbl>
              <c:idx val="4"/>
              <c:layout>
                <c:manualLayout>
                  <c:x val="0.15163827183829914"/>
                  <c:y val="0.1315308580829222"/>
                </c:manualLayout>
              </c:layout>
              <c:tx>
                <c:rich>
                  <a:bodyPr/>
                  <a:lstStyle/>
                  <a:p>
                    <a:fld id="{C0D340DA-3EDF-437E-AD70-D9B96B791495}" type="CATEGORYNAME">
                      <a:rPr lang="en-US"/>
                      <a:pPr/>
                      <a:t>[CATEGORY NAME]</a:t>
                    </a:fld>
                    <a:endParaRPr lang="en-US" baseline="0" dirty="0"/>
                  </a:p>
                  <a:p>
                    <a:fld id="{DA2E785C-8494-43F9-A083-1C465A706823}" type="VALUE">
                      <a:rPr lang="en-US">
                        <a:solidFill>
                          <a:srgbClr val="92D050"/>
                        </a:solidFill>
                      </a:rPr>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DB83-427F-986F-DA6BF8443A5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Black" panose="020B0A02040204020203" pitchFamily="34" charset="0"/>
                    <a:ea typeface="Segoe UI Black" panose="020B0A02040204020203" pitchFamily="34" charset="0"/>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Sheet1!$A$3:$A$7</c:f>
              <c:strCache>
                <c:ptCount val="5"/>
                <c:pt idx="0">
                  <c:v>Public Water Supply</c:v>
                </c:pt>
                <c:pt idx="1">
                  <c:v>Private Water Supply</c:v>
                </c:pt>
                <c:pt idx="2">
                  <c:v>Irrigation &amp; Livestock</c:v>
                </c:pt>
                <c:pt idx="3">
                  <c:v>Industrial</c:v>
                </c:pt>
                <c:pt idx="4">
                  <c:v>Mining &amp; Electricity</c:v>
                </c:pt>
              </c:strCache>
            </c:strRef>
          </c:cat>
          <c:val>
            <c:numRef>
              <c:f>Sheet1!$B$3:$B$7</c:f>
              <c:numCache>
                <c:formatCode>0.00%</c:formatCode>
                <c:ptCount val="5"/>
                <c:pt idx="0">
                  <c:v>0.433</c:v>
                </c:pt>
                <c:pt idx="1">
                  <c:v>0.106</c:v>
                </c:pt>
                <c:pt idx="2">
                  <c:v>0.39</c:v>
                </c:pt>
                <c:pt idx="3">
                  <c:v>6.3E-2</c:v>
                </c:pt>
                <c:pt idx="4">
                  <c:v>8.0000000000000002E-3</c:v>
                </c:pt>
              </c:numCache>
            </c:numRef>
          </c:val>
          <c:extLst>
            <c:ext xmlns:c16="http://schemas.microsoft.com/office/drawing/2014/chart" uri="{C3380CC4-5D6E-409C-BE32-E72D297353CC}">
              <c16:uniqueId val="{0000000A-DB83-427F-986F-DA6BF8443A52}"/>
            </c:ext>
          </c:extLst>
        </c:ser>
        <c:dLbls>
          <c:showLegendKey val="0"/>
          <c:showVal val="0"/>
          <c:showCatName val="0"/>
          <c:showSerName val="0"/>
          <c:showPercent val="0"/>
          <c:showBubbleSize val="0"/>
          <c:showLeaderLines val="0"/>
        </c:dLbls>
        <c:firstSliceAng val="90"/>
        <c:holeSize val="6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C723E-659E-4D0E-85C6-9CD64A18A8CF}" type="datetimeFigureOut">
              <a:rPr lang="en-US" smtClean="0"/>
              <a:t>10/31/2019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9F438-A599-4863-B790-F58099407F1A}" type="slidenum">
              <a:rPr lang="en-US" smtClean="0"/>
              <a:t>‹#›</a:t>
            </a:fld>
            <a:endParaRPr lang="en-US"/>
          </a:p>
        </p:txBody>
      </p:sp>
    </p:spTree>
    <p:extLst>
      <p:ext uri="{BB962C8B-B14F-4D97-AF65-F5344CB8AC3E}">
        <p14:creationId xmlns:p14="http://schemas.microsoft.com/office/powerpoint/2010/main" val="384469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NGWA 11,000 member association of Contractors,</a:t>
            </a:r>
            <a:r>
              <a:rPr lang="en-US" baseline="0" dirty="0"/>
              <a:t> Scientists, suppliers and manufacturers all dedicated to the protection and responsible use of groundwater.  Have many BSPs, papers, journals and ANSI Standard as well as many dedicated volunteers that are constantly working on groundwater topics.  Currently there is a very active group working on PFAS remediation.</a:t>
            </a:r>
          </a:p>
          <a:p>
            <a:r>
              <a:rPr lang="en-US" baseline="0" dirty="0"/>
              <a:t>MWWA is primarily a contractors organization but it too has a similar mission to the NGWA.  Without groundwater there won’t be an industry to advocate for.</a:t>
            </a:r>
            <a:endParaRPr lang="en-US" dirty="0"/>
          </a:p>
        </p:txBody>
      </p:sp>
      <p:sp>
        <p:nvSpPr>
          <p:cNvPr id="4" name="Slide Number Placeholder 3"/>
          <p:cNvSpPr>
            <a:spLocks noGrp="1"/>
          </p:cNvSpPr>
          <p:nvPr>
            <p:ph type="sldNum" sz="quarter" idx="10"/>
          </p:nvPr>
        </p:nvSpPr>
        <p:spPr/>
        <p:txBody>
          <a:bodyPr/>
          <a:lstStyle/>
          <a:p>
            <a:fld id="{5B579716-EEA5-4B52-8FB5-718A0889B26A}" type="slidenum">
              <a:rPr lang="en-US" smtClean="0"/>
              <a:t>3</a:t>
            </a:fld>
            <a:endParaRPr lang="en-US"/>
          </a:p>
        </p:txBody>
      </p:sp>
    </p:spTree>
    <p:extLst>
      <p:ext uri="{BB962C8B-B14F-4D97-AF65-F5344CB8AC3E}">
        <p14:creationId xmlns:p14="http://schemas.microsoft.com/office/powerpoint/2010/main" val="3925267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3E34BB-685E-4326-9295-4B37BD7D1C6D}"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092F-9D84-44E8-B6DD-983053A879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32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E34BB-685E-4326-9295-4B37BD7D1C6D}"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092F-9D84-44E8-B6DD-983053A879C8}" type="slidenum">
              <a:rPr lang="en-US" smtClean="0"/>
              <a:t>‹#›</a:t>
            </a:fld>
            <a:endParaRPr lang="en-US"/>
          </a:p>
        </p:txBody>
      </p:sp>
    </p:spTree>
    <p:extLst>
      <p:ext uri="{BB962C8B-B14F-4D97-AF65-F5344CB8AC3E}">
        <p14:creationId xmlns:p14="http://schemas.microsoft.com/office/powerpoint/2010/main" val="190230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E34BB-685E-4326-9295-4B37BD7D1C6D}"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092F-9D84-44E8-B6DD-983053A879C8}" type="slidenum">
              <a:rPr lang="en-US" smtClean="0"/>
              <a:t>‹#›</a:t>
            </a:fld>
            <a:endParaRPr lang="en-US"/>
          </a:p>
        </p:txBody>
      </p:sp>
    </p:spTree>
    <p:extLst>
      <p:ext uri="{BB962C8B-B14F-4D97-AF65-F5344CB8AC3E}">
        <p14:creationId xmlns:p14="http://schemas.microsoft.com/office/powerpoint/2010/main" val="58906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48503"/>
            <a:ext cx="10058400" cy="1084998"/>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1524000"/>
            <a:ext cx="10058400" cy="43450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A3E34BB-685E-4326-9295-4B37BD7D1C6D}"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092F-9D84-44E8-B6DD-983053A879C8}" type="slidenum">
              <a:rPr lang="en-US" smtClean="0"/>
              <a:t>‹#›</a:t>
            </a:fld>
            <a:endParaRPr lang="en-US"/>
          </a:p>
        </p:txBody>
      </p:sp>
    </p:spTree>
    <p:extLst>
      <p:ext uri="{BB962C8B-B14F-4D97-AF65-F5344CB8AC3E}">
        <p14:creationId xmlns:p14="http://schemas.microsoft.com/office/powerpoint/2010/main" val="77257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3E34BB-685E-4326-9295-4B37BD7D1C6D}"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4092F-9D84-44E8-B6DD-983053A879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44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10132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621972"/>
            <a:ext cx="4937760" cy="42471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621972"/>
            <a:ext cx="4937760" cy="42471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A3E34BB-685E-4326-9295-4B37BD7D1C6D}"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092F-9D84-44E8-B6DD-983053A879C8}" type="slidenum">
              <a:rPr lang="en-US" smtClean="0"/>
              <a:t>‹#›</a:t>
            </a:fld>
            <a:endParaRPr lang="en-US"/>
          </a:p>
        </p:txBody>
      </p:sp>
    </p:spTree>
    <p:extLst>
      <p:ext uri="{BB962C8B-B14F-4D97-AF65-F5344CB8AC3E}">
        <p14:creationId xmlns:p14="http://schemas.microsoft.com/office/powerpoint/2010/main" val="81378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06019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508593"/>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244875"/>
            <a:ext cx="4937760" cy="3715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508593"/>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244875"/>
            <a:ext cx="4937760" cy="3715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3E34BB-685E-4326-9295-4B37BD7D1C6D}" type="datetimeFigureOut">
              <a:rPr lang="en-US" smtClean="0"/>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4092F-9D84-44E8-B6DD-983053A879C8}" type="slidenum">
              <a:rPr lang="en-US" smtClean="0"/>
              <a:t>‹#›</a:t>
            </a:fld>
            <a:endParaRPr lang="en-US"/>
          </a:p>
        </p:txBody>
      </p:sp>
    </p:spTree>
    <p:extLst>
      <p:ext uri="{BB962C8B-B14F-4D97-AF65-F5344CB8AC3E}">
        <p14:creationId xmlns:p14="http://schemas.microsoft.com/office/powerpoint/2010/main" val="194476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3E34BB-685E-4326-9295-4B37BD7D1C6D}"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4092F-9D84-44E8-B6DD-983053A879C8}" type="slidenum">
              <a:rPr lang="en-US" smtClean="0"/>
              <a:t>‹#›</a:t>
            </a:fld>
            <a:endParaRPr lang="en-US"/>
          </a:p>
        </p:txBody>
      </p:sp>
    </p:spTree>
    <p:extLst>
      <p:ext uri="{BB962C8B-B14F-4D97-AF65-F5344CB8AC3E}">
        <p14:creationId xmlns:p14="http://schemas.microsoft.com/office/powerpoint/2010/main" val="284051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364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A3E34BB-685E-4326-9295-4B37BD7D1C6D}" type="datetimeFigureOut">
              <a:rPr lang="en-US" smtClean="0"/>
              <a:t>10/31/2019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A04092F-9D84-44E8-B6DD-983053A879C8}" type="slidenum">
              <a:rPr lang="en-US" smtClean="0"/>
              <a:t>‹#›</a:t>
            </a:fld>
            <a:endParaRPr lang="en-US"/>
          </a:p>
        </p:txBody>
      </p:sp>
    </p:spTree>
    <p:extLst>
      <p:ext uri="{BB962C8B-B14F-4D97-AF65-F5344CB8AC3E}">
        <p14:creationId xmlns:p14="http://schemas.microsoft.com/office/powerpoint/2010/main" val="338983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A3E34BB-685E-4326-9295-4B37BD7D1C6D}" type="datetimeFigureOut">
              <a:rPr lang="en-US" smtClean="0"/>
              <a:t>10/31/2019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04092F-9D84-44E8-B6DD-983053A879C8}" type="slidenum">
              <a:rPr lang="en-US" smtClean="0"/>
              <a:t>‹#›</a:t>
            </a:fld>
            <a:endParaRPr lang="en-US"/>
          </a:p>
        </p:txBody>
      </p:sp>
    </p:spTree>
    <p:extLst>
      <p:ext uri="{BB962C8B-B14F-4D97-AF65-F5344CB8AC3E}">
        <p14:creationId xmlns:p14="http://schemas.microsoft.com/office/powerpoint/2010/main" val="1297526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6A3E34BB-685E-4326-9295-4B37BD7D1C6D}" type="datetimeFigureOut">
              <a:rPr lang="en-US" smtClean="0"/>
              <a:t>10/31/2019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04092F-9D84-44E8-B6DD-983053A879C8}" type="slidenum">
              <a:rPr lang="en-US" smtClean="0"/>
              <a:t>‹#›</a:t>
            </a:fld>
            <a:endParaRPr lang="en-US"/>
          </a:p>
        </p:txBody>
      </p:sp>
    </p:spTree>
    <p:extLst>
      <p:ext uri="{BB962C8B-B14F-4D97-AF65-F5344CB8AC3E}">
        <p14:creationId xmlns:p14="http://schemas.microsoft.com/office/powerpoint/2010/main" val="7143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364D7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9287" y="-83514"/>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A3E34BB-685E-4326-9295-4B37BD7D1C6D}" type="datetimeFigureOut">
              <a:rPr lang="en-US" smtClean="0"/>
              <a:t>10/31/2019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04092F-9D84-44E8-B6DD-983053A879C8}" type="slidenum">
              <a:rPr lang="en-US" smtClean="0"/>
              <a:t>‹#›</a:t>
            </a:fld>
            <a:endParaRPr lang="en-US"/>
          </a:p>
        </p:txBody>
      </p:sp>
      <p:cxnSp>
        <p:nvCxnSpPr>
          <p:cNvPr id="10" name="Straight Connector 9"/>
          <p:cNvCxnSpPr/>
          <p:nvPr/>
        </p:nvCxnSpPr>
        <p:spPr>
          <a:xfrm>
            <a:off x="1109553" y="136772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9109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nr.state.mn.us/waters/groundwater_section/index.html" TargetMode="External"/><Relationship Id="rId2" Type="http://schemas.openxmlformats.org/officeDocument/2006/relationships/hyperlink" Target="http://www.health.state.mn.us/divs/eh/wells/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da.state.mn.us/" TargetMode="External"/><Relationship Id="rId2" Type="http://schemas.openxmlformats.org/officeDocument/2006/relationships/hyperlink" Target="http://www.pca.state.mn.us/water" TargetMode="External"/><Relationship Id="rId1" Type="http://schemas.openxmlformats.org/officeDocument/2006/relationships/slideLayout" Target="../slideLayouts/slideLayout2.xml"/><Relationship Id="rId4" Type="http://schemas.openxmlformats.org/officeDocument/2006/relationships/hyperlink" Target="https://mn.water.usgs.g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mailto:david@bergersoncaswell.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7837B9-791D-4E1F-9467-9D80DFB93380}"/>
              </a:ext>
            </a:extLst>
          </p:cNvPr>
          <p:cNvSpPr>
            <a:spLocks noGrp="1"/>
          </p:cNvSpPr>
          <p:nvPr>
            <p:ph type="ctrTitle"/>
          </p:nvPr>
        </p:nvSpPr>
        <p:spPr>
          <a:xfrm>
            <a:off x="6024154" y="2838402"/>
            <a:ext cx="5799438" cy="2889114"/>
          </a:xfrm>
        </p:spPr>
        <p:txBody>
          <a:bodyPr anchor="b">
            <a:noAutofit/>
          </a:bodyPr>
          <a:lstStyle/>
          <a:p>
            <a:pPr algn="l"/>
            <a:r>
              <a:rPr lang="en-US" sz="5400" b="1" dirty="0">
                <a:solidFill>
                  <a:schemeClr val="bg1"/>
                </a:solidFill>
                <a:latin typeface="HelvLight" pitchFamily="2" charset="0"/>
              </a:rPr>
              <a:t>Private Water Systems in the State of Minnesota</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9077F9F0-6D63-48AC-9AB7-9C237D7B89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82" y="282454"/>
            <a:ext cx="4047843" cy="4068183"/>
          </a:xfrm>
          <a:prstGeom prst="rect">
            <a:avLst/>
          </a:prstGeom>
        </p:spPr>
      </p:pic>
      <p:sp>
        <p:nvSpPr>
          <p:cNvPr id="3" name="Subtitle 2">
            <a:extLst>
              <a:ext uri="{FF2B5EF4-FFF2-40B4-BE49-F238E27FC236}">
                <a16:creationId xmlns:a16="http://schemas.microsoft.com/office/drawing/2014/main" id="{AE90F415-CA72-4D17-9250-FD4950877D69}"/>
              </a:ext>
            </a:extLst>
          </p:cNvPr>
          <p:cNvSpPr>
            <a:spLocks noGrp="1"/>
          </p:cNvSpPr>
          <p:nvPr>
            <p:ph type="subTitle" idx="1"/>
          </p:nvPr>
        </p:nvSpPr>
        <p:spPr>
          <a:xfrm>
            <a:off x="419382" y="4413950"/>
            <a:ext cx="4047843" cy="976184"/>
          </a:xfrm>
        </p:spPr>
        <p:txBody>
          <a:bodyPr anchor="t">
            <a:normAutofit/>
          </a:bodyPr>
          <a:lstStyle/>
          <a:p>
            <a:pPr algn="l"/>
            <a:r>
              <a:rPr lang="en-US" sz="2000" dirty="0">
                <a:solidFill>
                  <a:schemeClr val="tx1"/>
                </a:solidFill>
              </a:rPr>
              <a:t>Applying knowledge and experience to provide safe, sustainable groundwater</a:t>
            </a:r>
          </a:p>
        </p:txBody>
      </p:sp>
      <p:sp>
        <p:nvSpPr>
          <p:cNvPr id="8" name="Subtitle 2">
            <a:extLst>
              <a:ext uri="{FF2B5EF4-FFF2-40B4-BE49-F238E27FC236}">
                <a16:creationId xmlns:a16="http://schemas.microsoft.com/office/drawing/2014/main" id="{AE90F415-CA72-4D17-9250-FD4950877D69}"/>
              </a:ext>
            </a:extLst>
          </p:cNvPr>
          <p:cNvSpPr txBox="1">
            <a:spLocks/>
          </p:cNvSpPr>
          <p:nvPr/>
        </p:nvSpPr>
        <p:spPr>
          <a:xfrm>
            <a:off x="6024154" y="5784945"/>
            <a:ext cx="5681814" cy="97618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3"/>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3"/>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3"/>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3"/>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3"/>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3"/>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3"/>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3"/>
              </a:buClr>
              <a:buFont typeface="Calibri" pitchFamily="34" charset="0"/>
              <a:buNone/>
              <a:defRPr sz="2000" kern="1200">
                <a:solidFill>
                  <a:schemeClr val="tx1">
                    <a:lumMod val="75000"/>
                    <a:lumOff val="25000"/>
                  </a:schemeClr>
                </a:solidFill>
                <a:latin typeface="+mn-lt"/>
                <a:ea typeface="+mn-ea"/>
                <a:cs typeface="+mn-cs"/>
              </a:defRPr>
            </a:lvl9pPr>
          </a:lstStyle>
          <a:p>
            <a:pPr>
              <a:spcBef>
                <a:spcPts val="0"/>
              </a:spcBef>
              <a:spcAft>
                <a:spcPts val="0"/>
              </a:spcAft>
            </a:pPr>
            <a:r>
              <a:rPr lang="en-US" sz="1800" b="1" kern="0" spc="100" dirty="0">
                <a:solidFill>
                  <a:schemeClr val="bg1"/>
                </a:solidFill>
                <a:latin typeface="Corbel Light" panose="020B0303020204020204" pitchFamily="34" charset="0"/>
              </a:rPr>
              <a:t>David Henrich CWD/PI, CVCLD</a:t>
            </a:r>
          </a:p>
          <a:p>
            <a:pPr>
              <a:spcBef>
                <a:spcPts val="0"/>
              </a:spcBef>
              <a:spcAft>
                <a:spcPts val="0"/>
              </a:spcAft>
            </a:pPr>
            <a:r>
              <a:rPr lang="en-US" sz="1800" b="1" kern="0" spc="100" dirty="0">
                <a:solidFill>
                  <a:schemeClr val="bg1"/>
                </a:solidFill>
                <a:latin typeface="Corbel Light" panose="020B0303020204020204" pitchFamily="34" charset="0"/>
              </a:rPr>
              <a:t>President, MWWA</a:t>
            </a:r>
          </a:p>
          <a:p>
            <a:pPr>
              <a:spcBef>
                <a:spcPts val="0"/>
              </a:spcBef>
              <a:spcAft>
                <a:spcPts val="0"/>
              </a:spcAft>
            </a:pPr>
            <a:r>
              <a:rPr lang="en-US" sz="1800" b="1" kern="0" spc="100" dirty="0">
                <a:solidFill>
                  <a:schemeClr val="bg1"/>
                </a:solidFill>
                <a:latin typeface="Corbel Light" panose="020B0303020204020204" pitchFamily="34" charset="0"/>
              </a:rPr>
              <a:t>President, Bergerson – Caswell, Inc. </a:t>
            </a:r>
          </a:p>
        </p:txBody>
      </p:sp>
    </p:spTree>
    <p:extLst>
      <p:ext uri="{BB962C8B-B14F-4D97-AF65-F5344CB8AC3E}">
        <p14:creationId xmlns:p14="http://schemas.microsoft.com/office/powerpoint/2010/main" val="241020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Professionals and Standards</a:t>
            </a:r>
          </a:p>
        </p:txBody>
      </p:sp>
      <p:sp>
        <p:nvSpPr>
          <p:cNvPr id="3" name="Content Placeholder 2"/>
          <p:cNvSpPr>
            <a:spLocks noGrp="1"/>
          </p:cNvSpPr>
          <p:nvPr>
            <p:ph idx="1"/>
          </p:nvPr>
        </p:nvSpPr>
        <p:spPr>
          <a:xfrm>
            <a:off x="1097280" y="1524000"/>
            <a:ext cx="10058400" cy="4695568"/>
          </a:xfrm>
        </p:spPr>
        <p:txBody>
          <a:bodyPr>
            <a:normAutofit lnSpcReduction="10000"/>
          </a:bodyPr>
          <a:lstStyle/>
          <a:p>
            <a:r>
              <a:rPr lang="en-US" dirty="0"/>
              <a:t>MN well code statute first adopted in 1974, last revised in 2008, rules continually refined</a:t>
            </a:r>
          </a:p>
          <a:p>
            <a:pPr lvl="1"/>
            <a:r>
              <a:rPr lang="en-US" dirty="0"/>
              <a:t>Statute 4725 is 103 pages, MDH Guide book is 603 pages</a:t>
            </a:r>
          </a:p>
          <a:p>
            <a:pPr lvl="1"/>
            <a:r>
              <a:rPr lang="en-US" dirty="0"/>
              <a:t>Thorough, logical, good enforcement model, 98% compliance</a:t>
            </a:r>
          </a:p>
          <a:p>
            <a:pPr lvl="1"/>
            <a:r>
              <a:rPr lang="en-US" dirty="0"/>
              <a:t>Nationally recognized</a:t>
            </a:r>
          </a:p>
          <a:p>
            <a:pPr lvl="1"/>
            <a:r>
              <a:rPr lang="en-US" dirty="0"/>
              <a:t>Grouting rules improved environmental protection and drinking water quality – Nitrates in SE MN</a:t>
            </a:r>
          </a:p>
          <a:p>
            <a:pPr lvl="1"/>
            <a:r>
              <a:rPr lang="en-US" dirty="0"/>
              <a:t>Eliminated multi-aquifer wells</a:t>
            </a:r>
          </a:p>
          <a:p>
            <a:pPr lvl="1"/>
            <a:r>
              <a:rPr lang="en-US" dirty="0"/>
              <a:t>Annual continuing education, including 2 hours of direct contact from MDH</a:t>
            </a:r>
          </a:p>
          <a:p>
            <a:pPr lvl="1"/>
            <a:r>
              <a:rPr lang="en-US" dirty="0"/>
              <a:t>NSF approved materials</a:t>
            </a:r>
          </a:p>
          <a:p>
            <a:pPr lvl="1"/>
            <a:r>
              <a:rPr lang="en-US" dirty="0"/>
              <a:t>Isolation distances from potential contaminates</a:t>
            </a:r>
          </a:p>
          <a:p>
            <a:pPr lvl="1"/>
            <a:r>
              <a:rPr lang="en-US" dirty="0"/>
              <a:t>Special well construction areas</a:t>
            </a:r>
          </a:p>
          <a:p>
            <a:r>
              <a:rPr lang="en-US" dirty="0"/>
              <a:t>Aggressive well sealing program for non-code and unused wells </a:t>
            </a:r>
          </a:p>
          <a:p>
            <a:pPr lvl="1"/>
            <a:r>
              <a:rPr lang="en-US" dirty="0"/>
              <a:t>Sealed around 300,000 wells</a:t>
            </a:r>
          </a:p>
          <a:p>
            <a:pPr lvl="1"/>
            <a:r>
              <a:rPr lang="en-US" dirty="0"/>
              <a:t>National recognized and awarded effort</a:t>
            </a:r>
          </a:p>
          <a:p>
            <a:r>
              <a:rPr lang="en-US" u="sng" dirty="0"/>
              <a:t>Bottom Line:</a:t>
            </a:r>
            <a:r>
              <a:rPr lang="en-US" dirty="0"/>
              <a:t> Our code is a national leader and our compliance is stellar</a:t>
            </a:r>
          </a:p>
        </p:txBody>
      </p:sp>
    </p:spTree>
    <p:extLst>
      <p:ext uri="{BB962C8B-B14F-4D97-AF65-F5344CB8AC3E}">
        <p14:creationId xmlns:p14="http://schemas.microsoft.com/office/powerpoint/2010/main" val="49283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A444-CC3B-40A2-AA51-1E6946555A0D}"/>
              </a:ext>
            </a:extLst>
          </p:cNvPr>
          <p:cNvSpPr>
            <a:spLocks noGrp="1"/>
          </p:cNvSpPr>
          <p:nvPr>
            <p:ph type="title"/>
          </p:nvPr>
        </p:nvSpPr>
        <p:spPr>
          <a:xfrm>
            <a:off x="838200" y="631826"/>
            <a:ext cx="10515600" cy="721114"/>
          </a:xfrm>
        </p:spPr>
        <p:txBody>
          <a:bodyPr>
            <a:normAutofit fontScale="90000"/>
          </a:bodyPr>
          <a:lstStyle/>
          <a:p>
            <a:pPr algn="ctr"/>
            <a:r>
              <a:rPr lang="en-US" dirty="0"/>
              <a:t>Minnesota Agencies Dealing with Groundwater</a:t>
            </a:r>
          </a:p>
        </p:txBody>
      </p:sp>
      <p:sp>
        <p:nvSpPr>
          <p:cNvPr id="3" name="Content Placeholder 2">
            <a:extLst>
              <a:ext uri="{FF2B5EF4-FFF2-40B4-BE49-F238E27FC236}">
                <a16:creationId xmlns:a16="http://schemas.microsoft.com/office/drawing/2014/main" id="{FEF8E921-CD26-409D-89EE-178543375113}"/>
              </a:ext>
            </a:extLst>
          </p:cNvPr>
          <p:cNvSpPr>
            <a:spLocks noGrp="1"/>
          </p:cNvSpPr>
          <p:nvPr>
            <p:ph idx="1"/>
          </p:nvPr>
        </p:nvSpPr>
        <p:spPr>
          <a:xfrm>
            <a:off x="838200" y="1604865"/>
            <a:ext cx="10515600" cy="4324297"/>
          </a:xfrm>
        </p:spPr>
        <p:txBody>
          <a:bodyPr>
            <a:noAutofit/>
          </a:bodyPr>
          <a:lstStyle/>
          <a:p>
            <a:r>
              <a:rPr lang="en-US" sz="2000" b="1" u="sng" dirty="0"/>
              <a:t>Minnesota Department of Health </a:t>
            </a:r>
            <a:r>
              <a:rPr lang="en-US" sz="2000" b="1" dirty="0"/>
              <a:t>- </a:t>
            </a:r>
            <a:r>
              <a:rPr lang="en-US" sz="2000" dirty="0"/>
              <a:t>Wells and borings used for drinking water, irrigation, industry, groundwater monitoring, heat pumps, hydraulic elevators, and other purposes must be properly constructed, maintained, and sealed (filled with an impervious material) when removed from service, to protect both public health and our invaluable groundwater resources. The Minnesota Department of Health's Well Management Program protects both public health and groundwater by assuring the proper construction of new wells and borings, and the proper sealing of unused wells and borings.  </a:t>
            </a:r>
            <a:r>
              <a:rPr lang="en-US" sz="2000" u="sng" dirty="0">
                <a:hlinkClick r:id="rId2"/>
              </a:rPr>
              <a:t>health.state.mn.us/</a:t>
            </a:r>
            <a:r>
              <a:rPr lang="en-US" sz="2000" u="sng" dirty="0" err="1">
                <a:hlinkClick r:id="rId2"/>
              </a:rPr>
              <a:t>divs</a:t>
            </a:r>
            <a:r>
              <a:rPr lang="en-US" sz="2000" u="sng" dirty="0">
                <a:hlinkClick r:id="rId2"/>
              </a:rPr>
              <a:t>/eh/wells/index.html</a:t>
            </a:r>
            <a:endParaRPr lang="en-US" sz="2000" dirty="0"/>
          </a:p>
          <a:p>
            <a:r>
              <a:rPr lang="en-US" sz="2000" b="1" u="sng" dirty="0"/>
              <a:t>Minnesota Department of Natural Resources </a:t>
            </a:r>
            <a:r>
              <a:rPr lang="en-US" sz="2000" b="1" dirty="0"/>
              <a:t>- </a:t>
            </a:r>
            <a:r>
              <a:rPr lang="en-US" sz="2000" dirty="0"/>
              <a:t>Groundwater supplies 75 percent of Minnesota's drinking water and 90 percent of agricultural irrigation. Availability varies throughout the state and may be limited in areas for larger withdrawals.  The DNR is primarily responsible for monitoring regulating groundwater withdrawal state wide. </a:t>
            </a:r>
            <a:r>
              <a:rPr lang="en-US" sz="2000" u="sng" dirty="0">
                <a:hlinkClick r:id="rId3"/>
              </a:rPr>
              <a:t>dnr.state.mn.us/waters/</a:t>
            </a:r>
            <a:r>
              <a:rPr lang="en-US" sz="2000" u="sng" dirty="0" err="1">
                <a:hlinkClick r:id="rId3"/>
              </a:rPr>
              <a:t>groundwater_section</a:t>
            </a:r>
            <a:r>
              <a:rPr lang="en-US" sz="2000" u="sng" dirty="0">
                <a:hlinkClick r:id="rId3"/>
              </a:rPr>
              <a:t>/index.html</a:t>
            </a:r>
            <a:endParaRPr lang="en-US" sz="2000" dirty="0"/>
          </a:p>
          <a:p>
            <a:pPr lvl="0"/>
            <a:endParaRPr lang="en-US" sz="2000" dirty="0"/>
          </a:p>
        </p:txBody>
      </p:sp>
    </p:spTree>
    <p:extLst>
      <p:ext uri="{BB962C8B-B14F-4D97-AF65-F5344CB8AC3E}">
        <p14:creationId xmlns:p14="http://schemas.microsoft.com/office/powerpoint/2010/main" val="321607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F8E921-CD26-409D-89EE-178543375113}"/>
              </a:ext>
            </a:extLst>
          </p:cNvPr>
          <p:cNvSpPr>
            <a:spLocks noGrp="1"/>
          </p:cNvSpPr>
          <p:nvPr>
            <p:ph idx="1"/>
          </p:nvPr>
        </p:nvSpPr>
        <p:spPr>
          <a:xfrm>
            <a:off x="838200" y="1606378"/>
            <a:ext cx="10515600" cy="4322784"/>
          </a:xfrm>
        </p:spPr>
        <p:txBody>
          <a:bodyPr>
            <a:noAutofit/>
          </a:bodyPr>
          <a:lstStyle/>
          <a:p>
            <a:r>
              <a:rPr lang="en-US" sz="2400" b="1" u="sng" dirty="0"/>
              <a:t>MPCA</a:t>
            </a:r>
            <a:r>
              <a:rPr lang="en-US" sz="2400" b="1" dirty="0"/>
              <a:t> -</a:t>
            </a:r>
            <a:r>
              <a:rPr lang="en-US" sz="2400" dirty="0"/>
              <a:t> The Minnesota Pollution Control Agency helps protect our water by monitoring its quality, setting standards and controlling what may go into it.  </a:t>
            </a:r>
            <a:r>
              <a:rPr lang="en-US" sz="2400" u="sng" dirty="0">
                <a:hlinkClick r:id="rId2"/>
              </a:rPr>
              <a:t>pca.state.mn.us/water</a:t>
            </a:r>
            <a:endParaRPr lang="en-US" sz="2400" dirty="0"/>
          </a:p>
          <a:p>
            <a:r>
              <a:rPr lang="en-US" sz="2400" b="1" u="sng" dirty="0"/>
              <a:t>MDA</a:t>
            </a:r>
            <a:r>
              <a:rPr lang="en-US" sz="2400" b="1" dirty="0"/>
              <a:t> - </a:t>
            </a:r>
            <a:r>
              <a:rPr lang="en-US" sz="2400" dirty="0"/>
              <a:t>Focuses on groundwater quality protection for agriculture throughout the state of Minnesota.  The have a heavy focus on preventing agricultural byproduct migration into groundwater. </a:t>
            </a:r>
            <a:r>
              <a:rPr lang="en-US" sz="2400" dirty="0">
                <a:hlinkClick r:id="rId3"/>
              </a:rPr>
              <a:t>mda.state.mn.us</a:t>
            </a:r>
            <a:r>
              <a:rPr lang="en-US" sz="2400" dirty="0"/>
              <a:t> </a:t>
            </a:r>
            <a:endParaRPr lang="en-US" sz="2400" b="1" dirty="0"/>
          </a:p>
          <a:p>
            <a:r>
              <a:rPr lang="en-US" sz="2400" b="1" u="sng" dirty="0"/>
              <a:t>USGS</a:t>
            </a:r>
            <a:r>
              <a:rPr lang="en-US" sz="2400" b="1" dirty="0"/>
              <a:t> -</a:t>
            </a:r>
            <a:r>
              <a:rPr lang="en-US" sz="2400" dirty="0"/>
              <a:t> The USGS Minnesota Water Science Center is your source for water-resource information collected and interpreted by the U.S. Geological Survey in Minnesota.  </a:t>
            </a:r>
            <a:r>
              <a:rPr lang="en-US" sz="2400" u="sng" dirty="0">
                <a:hlinkClick r:id="rId4"/>
              </a:rPr>
              <a:t>mn.water.usgs.gov</a:t>
            </a:r>
            <a:endParaRPr lang="en-US" sz="2400" dirty="0"/>
          </a:p>
          <a:p>
            <a:pPr lvl="0"/>
            <a:r>
              <a:rPr lang="en-US" dirty="0"/>
              <a:t>Other organizations regulating groundwater – soil and water conservation districts, water shed districts, Met Council, Municipalities? </a:t>
            </a:r>
            <a:endParaRPr lang="en-US" sz="2000" dirty="0"/>
          </a:p>
        </p:txBody>
      </p:sp>
      <p:sp>
        <p:nvSpPr>
          <p:cNvPr id="5" name="Title 1">
            <a:extLst>
              <a:ext uri="{FF2B5EF4-FFF2-40B4-BE49-F238E27FC236}">
                <a16:creationId xmlns:a16="http://schemas.microsoft.com/office/drawing/2014/main" id="{D7E6A444-CC3B-40A2-AA51-1E6946555A0D}"/>
              </a:ext>
            </a:extLst>
          </p:cNvPr>
          <p:cNvSpPr>
            <a:spLocks noGrp="1"/>
          </p:cNvSpPr>
          <p:nvPr>
            <p:ph type="title"/>
          </p:nvPr>
        </p:nvSpPr>
        <p:spPr>
          <a:xfrm>
            <a:off x="838200" y="631826"/>
            <a:ext cx="10515600" cy="721114"/>
          </a:xfrm>
        </p:spPr>
        <p:txBody>
          <a:bodyPr>
            <a:normAutofit fontScale="90000"/>
          </a:bodyPr>
          <a:lstStyle/>
          <a:p>
            <a:pPr algn="ctr"/>
            <a:r>
              <a:rPr lang="en-US" dirty="0"/>
              <a:t>Minnesota Agencies Dealing with Groundwater</a:t>
            </a:r>
          </a:p>
        </p:txBody>
      </p:sp>
    </p:spTree>
    <p:extLst>
      <p:ext uri="{BB962C8B-B14F-4D97-AF65-F5344CB8AC3E}">
        <p14:creationId xmlns:p14="http://schemas.microsoft.com/office/powerpoint/2010/main" val="9849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Minnesota’s Water Well Community</a:t>
            </a:r>
          </a:p>
        </p:txBody>
      </p:sp>
      <p:sp>
        <p:nvSpPr>
          <p:cNvPr id="3" name="Content Placeholder 2"/>
          <p:cNvSpPr>
            <a:spLocks noGrp="1"/>
          </p:cNvSpPr>
          <p:nvPr>
            <p:ph idx="1"/>
          </p:nvPr>
        </p:nvSpPr>
        <p:spPr/>
        <p:txBody>
          <a:bodyPr/>
          <a:lstStyle/>
          <a:p>
            <a:r>
              <a:rPr lang="en-US" dirty="0"/>
              <a:t>Currently there are 545 licensed contractors to install and service water wells in Minnesota</a:t>
            </a:r>
          </a:p>
          <a:p>
            <a:r>
              <a:rPr lang="en-US" dirty="0"/>
              <a:t>Played an integral part in developing the states well construction code</a:t>
            </a:r>
          </a:p>
          <a:p>
            <a:r>
              <a:rPr lang="en-US" dirty="0"/>
              <a:t>The Minnesota Groundwater Contractors regularly churn out national leaders </a:t>
            </a:r>
          </a:p>
          <a:p>
            <a:pPr lvl="1"/>
            <a:r>
              <a:rPr lang="en-US" dirty="0"/>
              <a:t>7 NGWA presidents, 4 since 2000 – Roger Renner 2000, Jack Henrich 2008, Richard Thron 2014, David Henrich 2018</a:t>
            </a:r>
          </a:p>
          <a:p>
            <a:pPr lvl="1"/>
            <a:r>
              <a:rPr lang="en-US" dirty="0"/>
              <a:t>Three McEllhiney lecturers - Peter Cartwright 2016, Dave Kill 2005 (Current AGWT Board chair), Dave Hansen 2003</a:t>
            </a:r>
          </a:p>
          <a:p>
            <a:r>
              <a:rPr lang="en-US" dirty="0"/>
              <a:t>Worked with Rep. McCollum to authorize and fund the National Groundwater Monitoring Network</a:t>
            </a:r>
          </a:p>
          <a:p>
            <a:r>
              <a:rPr lang="en-US" dirty="0"/>
              <a:t>Regularly sponsor and attend the Water Festivals around the state</a:t>
            </a:r>
          </a:p>
          <a:p>
            <a:r>
              <a:rPr lang="en-US" dirty="0"/>
              <a:t>Lead countless hours of educational outreach inside and out of the industry</a:t>
            </a:r>
          </a:p>
        </p:txBody>
      </p:sp>
    </p:spTree>
    <p:extLst>
      <p:ext uri="{BB962C8B-B14F-4D97-AF65-F5344CB8AC3E}">
        <p14:creationId xmlns:p14="http://schemas.microsoft.com/office/powerpoint/2010/main" val="2590422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Well Owners Do?</a:t>
            </a:r>
          </a:p>
        </p:txBody>
      </p:sp>
      <p:sp>
        <p:nvSpPr>
          <p:cNvPr id="3" name="Content Placeholder 2"/>
          <p:cNvSpPr>
            <a:spLocks noGrp="1"/>
          </p:cNvSpPr>
          <p:nvPr>
            <p:ph idx="1"/>
          </p:nvPr>
        </p:nvSpPr>
        <p:spPr>
          <a:xfrm>
            <a:off x="988752" y="1732135"/>
            <a:ext cx="10058400" cy="4345094"/>
          </a:xfrm>
        </p:spPr>
        <p:txBody>
          <a:bodyPr/>
          <a:lstStyle/>
          <a:p>
            <a:r>
              <a:rPr lang="en-US" sz="2400" b="1" u="sng" dirty="0"/>
              <a:t>You are your water department</a:t>
            </a:r>
            <a:r>
              <a:rPr lang="en-US" sz="2400" b="1" dirty="0"/>
              <a:t>,</a:t>
            </a:r>
          </a:p>
          <a:p>
            <a:pPr>
              <a:spcBef>
                <a:spcPts val="0"/>
              </a:spcBef>
            </a:pPr>
            <a:r>
              <a:rPr lang="en-US" sz="2400" b="1" dirty="0"/>
              <a:t>Well Contractors are your resource.</a:t>
            </a:r>
          </a:p>
          <a:p>
            <a:endParaRPr lang="en-US" dirty="0"/>
          </a:p>
          <a:p>
            <a:r>
              <a:rPr lang="en-US" dirty="0"/>
              <a:t>To ensure safe drinking water:</a:t>
            </a:r>
          </a:p>
          <a:p>
            <a:pPr lvl="1">
              <a:buFont typeface="Courier New" panose="02070309020205020404" pitchFamily="49" charset="0"/>
              <a:buChar char="o"/>
            </a:pPr>
            <a:r>
              <a:rPr lang="en-US" dirty="0"/>
              <a:t>  Test your water annually</a:t>
            </a:r>
          </a:p>
          <a:p>
            <a:pPr lvl="1">
              <a:buFont typeface="Courier New" panose="02070309020205020404" pitchFamily="49" charset="0"/>
              <a:buChar char="o"/>
            </a:pPr>
            <a:r>
              <a:rPr lang="en-US" dirty="0"/>
              <a:t>  Inspect your well regularly</a:t>
            </a:r>
          </a:p>
          <a:p>
            <a:pPr lvl="1">
              <a:buFont typeface="Courier New" panose="02070309020205020404" pitchFamily="49" charset="0"/>
              <a:buChar char="o"/>
            </a:pPr>
            <a:r>
              <a:rPr lang="en-US" dirty="0"/>
              <a:t>  Service water conditioning equipment</a:t>
            </a:r>
          </a:p>
          <a:p>
            <a:pPr lvl="1">
              <a:buFont typeface="Courier New" panose="02070309020205020404" pitchFamily="49" charset="0"/>
              <a:buChar char="o"/>
            </a:pPr>
            <a:r>
              <a:rPr lang="en-US" dirty="0"/>
              <a:t>  Seal unused wells</a:t>
            </a:r>
          </a:p>
          <a:p>
            <a:endParaRPr lang="en-US" dirty="0"/>
          </a:p>
        </p:txBody>
      </p:sp>
      <p:pic>
        <p:nvPicPr>
          <p:cNvPr id="5" name="Picture 4" descr="A picture containing tree, outdoor, person, ground&#10;&#10;Description automatically generated">
            <a:extLst>
              <a:ext uri="{FF2B5EF4-FFF2-40B4-BE49-F238E27FC236}">
                <a16:creationId xmlns:a16="http://schemas.microsoft.com/office/drawing/2014/main" id="{7FAC049C-1FAB-404F-AF30-9C3EA0B24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0" y="1852886"/>
            <a:ext cx="5330182" cy="3997637"/>
          </a:xfrm>
          <a:prstGeom prst="rect">
            <a:avLst/>
          </a:prstGeom>
        </p:spPr>
      </p:pic>
    </p:spTree>
    <p:extLst>
      <p:ext uri="{BB962C8B-B14F-4D97-AF65-F5344CB8AC3E}">
        <p14:creationId xmlns:p14="http://schemas.microsoft.com/office/powerpoint/2010/main" val="16247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 Your Well Regularly</a:t>
            </a:r>
          </a:p>
        </p:txBody>
      </p:sp>
      <p:pic>
        <p:nvPicPr>
          <p:cNvPr id="2054" name="Picture 6" descr="For a complete list of isolation distances, see Isolation Distances from a Water-Supply Well http://www.health.state.mn.us/divs/eh/wells/construction/isolate.ht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519" y="1664042"/>
            <a:ext cx="5665990" cy="44702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ell in good cond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252" y="2174789"/>
            <a:ext cx="2768102" cy="35872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4180" y="1523998"/>
            <a:ext cx="5642174" cy="584775"/>
          </a:xfrm>
          <a:prstGeom prst="rect">
            <a:avLst/>
          </a:prstGeom>
          <a:noFill/>
        </p:spPr>
        <p:txBody>
          <a:bodyPr wrap="square" rtlCol="0">
            <a:spAutoFit/>
          </a:bodyPr>
          <a:lstStyle/>
          <a:p>
            <a:pPr algn="ctr"/>
            <a:r>
              <a:rPr lang="en-US" sz="3200" u="sng" dirty="0"/>
              <a:t>Right!</a:t>
            </a:r>
          </a:p>
        </p:txBody>
      </p:sp>
      <p:sp>
        <p:nvSpPr>
          <p:cNvPr id="6" name="TextBox 5"/>
          <p:cNvSpPr txBox="1"/>
          <p:nvPr/>
        </p:nvSpPr>
        <p:spPr>
          <a:xfrm>
            <a:off x="509808" y="5762023"/>
            <a:ext cx="5214738" cy="369332"/>
          </a:xfrm>
          <a:prstGeom prst="rect">
            <a:avLst/>
          </a:prstGeom>
          <a:noFill/>
        </p:spPr>
        <p:txBody>
          <a:bodyPr wrap="square" rtlCol="0">
            <a:spAutoFit/>
          </a:bodyPr>
          <a:lstStyle/>
          <a:p>
            <a:r>
              <a:rPr lang="en-US" dirty="0"/>
              <a:t>Source: MDH</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33666" y="2622634"/>
            <a:ext cx="3582772" cy="2687079"/>
          </a:xfrm>
          <a:prstGeom prst="rect">
            <a:avLst/>
          </a:prstGeom>
        </p:spPr>
      </p:pic>
    </p:spTree>
    <p:extLst>
      <p:ext uri="{BB962C8B-B14F-4D97-AF65-F5344CB8AC3E}">
        <p14:creationId xmlns:p14="http://schemas.microsoft.com/office/powerpoint/2010/main" val="2656869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Seal Unused Wells</a:t>
            </a:r>
          </a:p>
        </p:txBody>
      </p:sp>
      <p:sp>
        <p:nvSpPr>
          <p:cNvPr id="3" name="Content Placeholder 2"/>
          <p:cNvSpPr>
            <a:spLocks noGrp="1"/>
          </p:cNvSpPr>
          <p:nvPr>
            <p:ph idx="1"/>
          </p:nvPr>
        </p:nvSpPr>
        <p:spPr>
          <a:xfrm>
            <a:off x="609599" y="1655804"/>
            <a:ext cx="5322904" cy="4213289"/>
          </a:xfrm>
        </p:spPr>
        <p:txBody>
          <a:bodyPr>
            <a:normAutofit lnSpcReduction="10000"/>
          </a:bodyPr>
          <a:lstStyle/>
          <a:p>
            <a:r>
              <a:rPr lang="en-US" dirty="0"/>
              <a:t>Sealing unused wells protects you and the environment</a:t>
            </a:r>
          </a:p>
          <a:p>
            <a:r>
              <a:rPr lang="en-US" dirty="0"/>
              <a:t>Unused wells must be sealed by code</a:t>
            </a:r>
          </a:p>
          <a:p>
            <a:r>
              <a:rPr lang="en-US" dirty="0"/>
              <a:t>Much easier to seal intact wells</a:t>
            </a:r>
          </a:p>
          <a:p>
            <a:r>
              <a:rPr lang="en-US" dirty="0"/>
              <a:t>Grants and low interest loans may be available</a:t>
            </a:r>
          </a:p>
          <a:p>
            <a:r>
              <a:rPr lang="en-US" dirty="0"/>
              <a:t>CWF money for voluntary well sealing?</a:t>
            </a:r>
          </a:p>
          <a:p>
            <a:r>
              <a:rPr lang="en-US" dirty="0"/>
              <a:t>Only can be completed by licensed well contractors</a:t>
            </a:r>
          </a:p>
          <a:p>
            <a:endParaRPr lang="en-US" dirty="0"/>
          </a:p>
          <a:p>
            <a:r>
              <a:rPr lang="en-US" dirty="0"/>
              <a:t>Reference the MDH Wells and Borings website for more info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052" y="1791741"/>
            <a:ext cx="5904481" cy="3479102"/>
          </a:xfrm>
          <a:prstGeom prst="rect">
            <a:avLst/>
          </a:prstGeom>
        </p:spPr>
      </p:pic>
    </p:spTree>
    <p:extLst>
      <p:ext uri="{BB962C8B-B14F-4D97-AF65-F5344CB8AC3E}">
        <p14:creationId xmlns:p14="http://schemas.microsoft.com/office/powerpoint/2010/main" val="3749536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A444-CC3B-40A2-AA51-1E6946555A0D}"/>
              </a:ext>
            </a:extLst>
          </p:cNvPr>
          <p:cNvSpPr>
            <a:spLocks noGrp="1"/>
          </p:cNvSpPr>
          <p:nvPr>
            <p:ph type="title"/>
          </p:nvPr>
        </p:nvSpPr>
        <p:spPr>
          <a:xfrm>
            <a:off x="838200" y="631826"/>
            <a:ext cx="10515600" cy="745218"/>
          </a:xfrm>
        </p:spPr>
        <p:txBody>
          <a:bodyPr>
            <a:normAutofit fontScale="90000"/>
          </a:bodyPr>
          <a:lstStyle/>
          <a:p>
            <a:pPr algn="ctr"/>
            <a:r>
              <a:rPr lang="en-US" dirty="0"/>
              <a:t>Private Water Systems in the State of Minnesota</a:t>
            </a:r>
          </a:p>
        </p:txBody>
      </p:sp>
      <p:sp>
        <p:nvSpPr>
          <p:cNvPr id="3" name="Content Placeholder 2">
            <a:extLst>
              <a:ext uri="{FF2B5EF4-FFF2-40B4-BE49-F238E27FC236}">
                <a16:creationId xmlns:a16="http://schemas.microsoft.com/office/drawing/2014/main" id="{FEF8E921-CD26-409D-89EE-178543375113}"/>
              </a:ext>
            </a:extLst>
          </p:cNvPr>
          <p:cNvSpPr>
            <a:spLocks noGrp="1"/>
          </p:cNvSpPr>
          <p:nvPr>
            <p:ph idx="1"/>
          </p:nvPr>
        </p:nvSpPr>
        <p:spPr>
          <a:xfrm>
            <a:off x="4983891" y="2008230"/>
            <a:ext cx="6952735" cy="3871762"/>
          </a:xfrm>
        </p:spPr>
        <p:txBody>
          <a:bodyPr>
            <a:normAutofit/>
          </a:bodyPr>
          <a:lstStyle/>
          <a:p>
            <a:pPr marL="0" indent="0">
              <a:buNone/>
            </a:pPr>
            <a:r>
              <a:rPr lang="en-US" sz="2400" dirty="0"/>
              <a:t>MN Water wells by the numbers:</a:t>
            </a:r>
          </a:p>
          <a:p>
            <a:pPr marL="0" indent="0">
              <a:buNone/>
            </a:pPr>
            <a:r>
              <a:rPr lang="en-US" sz="2400" dirty="0"/>
              <a:t>73% Minnesotans get their water from a well</a:t>
            </a:r>
          </a:p>
          <a:p>
            <a:pPr marL="0" indent="0">
              <a:buNone/>
            </a:pPr>
            <a:r>
              <a:rPr lang="en-US" sz="2400" dirty="0"/>
              <a:t>Over 1.2 million MN rely on private water systems</a:t>
            </a:r>
          </a:p>
          <a:p>
            <a:pPr marL="0" indent="0">
              <a:buNone/>
            </a:pPr>
            <a:r>
              <a:rPr lang="en-US" sz="2400" dirty="0"/>
              <a:t>Nearly our entire ag industry relies on groundwater</a:t>
            </a:r>
          </a:p>
          <a:p>
            <a:pPr marL="0" indent="0">
              <a:buNone/>
            </a:pPr>
            <a:endParaRPr lang="en-US" sz="2400" dirty="0"/>
          </a:p>
          <a:p>
            <a:pPr marL="0" indent="0">
              <a:buNone/>
            </a:pPr>
            <a:endParaRPr lang="en-US" sz="2400" dirty="0"/>
          </a:p>
          <a:p>
            <a:pPr marL="0" indent="0">
              <a:buNone/>
            </a:pPr>
            <a:r>
              <a:rPr lang="en-US" sz="2400" u="sng" dirty="0"/>
              <a:t>MN remains one of the healthiest states in the country</a:t>
            </a:r>
          </a:p>
        </p:txBody>
      </p:sp>
      <p:pic>
        <p:nvPicPr>
          <p:cNvPr id="5" name="Picture 4" descr="A screenshot of a cell phone&#10;&#10;Description automatically generated">
            <a:extLst>
              <a:ext uri="{FF2B5EF4-FFF2-40B4-BE49-F238E27FC236}">
                <a16:creationId xmlns:a16="http://schemas.microsoft.com/office/drawing/2014/main" id="{8C108F04-6574-4503-8197-7DAEA26FA0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458" y="2008230"/>
            <a:ext cx="4445811" cy="3438525"/>
          </a:xfrm>
          <a:prstGeom prst="rect">
            <a:avLst/>
          </a:prstGeom>
        </p:spPr>
      </p:pic>
    </p:spTree>
    <p:extLst>
      <p:ext uri="{BB962C8B-B14F-4D97-AF65-F5344CB8AC3E}">
        <p14:creationId xmlns:p14="http://schemas.microsoft.com/office/powerpoint/2010/main" val="265653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9798533" y="2301974"/>
            <a:ext cx="282939" cy="277805"/>
            <a:chOff x="4772171" y="1884672"/>
            <a:chExt cx="282939" cy="277805"/>
          </a:xfrm>
        </p:grpSpPr>
        <p:sp>
          <p:nvSpPr>
            <p:cNvPr id="35" name="Rectangle 34"/>
            <p:cNvSpPr/>
            <p:nvPr/>
          </p:nvSpPr>
          <p:spPr>
            <a:xfrm rot="1722852" flipH="1">
              <a:off x="4772171" y="1952927"/>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4422852" flipH="1">
              <a:off x="4919880" y="1833826"/>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722852">
              <a:off x="5009391" y="188467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7676787" y="5260705"/>
            <a:ext cx="209550" cy="381399"/>
            <a:chOff x="2650425" y="4843403"/>
            <a:chExt cx="209550" cy="381399"/>
          </a:xfrm>
        </p:grpSpPr>
        <p:sp>
          <p:nvSpPr>
            <p:cNvPr id="39" name="Rectangle 38"/>
            <p:cNvSpPr/>
            <p:nvPr/>
          </p:nvSpPr>
          <p:spPr>
            <a:xfrm rot="10800000" flipH="1">
              <a:off x="2821504" y="4843403"/>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3500000" flipH="1">
              <a:off x="2749180" y="5018823"/>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0800000">
              <a:off x="2653995" y="517908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10812695" y="4035452"/>
            <a:ext cx="381399" cy="209550"/>
            <a:chOff x="5771053" y="3591719"/>
            <a:chExt cx="381399" cy="209550"/>
          </a:xfrm>
        </p:grpSpPr>
        <p:sp>
          <p:nvSpPr>
            <p:cNvPr id="43" name="Rectangle 42"/>
            <p:cNvSpPr/>
            <p:nvPr/>
          </p:nvSpPr>
          <p:spPr>
            <a:xfrm rot="5400000" flipH="1">
              <a:off x="5869808" y="3519395"/>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8100000" flipH="1">
              <a:off x="6045228" y="3591719"/>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5400000">
              <a:off x="6106733" y="375198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10707921" y="3412465"/>
            <a:ext cx="384970" cy="179547"/>
            <a:chOff x="5681559" y="2995163"/>
            <a:chExt cx="384970" cy="179547"/>
          </a:xfrm>
        </p:grpSpPr>
        <p:sp>
          <p:nvSpPr>
            <p:cNvPr id="47" name="Rectangle 46"/>
            <p:cNvSpPr/>
            <p:nvPr/>
          </p:nvSpPr>
          <p:spPr>
            <a:xfrm rot="16200000" flipH="1" flipV="1">
              <a:off x="5780314" y="3063916"/>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3500000" flipH="1" flipV="1">
              <a:off x="5955734" y="2991592"/>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6200000" flipV="1">
              <a:off x="6017239" y="299516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7031146" y="3904246"/>
            <a:ext cx="381399" cy="209550"/>
            <a:chOff x="2114466" y="3047078"/>
            <a:chExt cx="381399" cy="209550"/>
          </a:xfrm>
        </p:grpSpPr>
        <p:sp>
          <p:nvSpPr>
            <p:cNvPr id="51" name="Rectangle 50"/>
            <p:cNvSpPr/>
            <p:nvPr/>
          </p:nvSpPr>
          <p:spPr>
            <a:xfrm rot="16200000" flipH="1">
              <a:off x="2385070" y="3119402"/>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18900000" flipH="1">
              <a:off x="2209650" y="3047078"/>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200000">
              <a:off x="2114466" y="305064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 name="Picture 2" descr="Image result for water drop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7376"/>
          <a:stretch/>
        </p:blipFill>
        <p:spPr bwMode="auto">
          <a:xfrm>
            <a:off x="8665245" y="3149458"/>
            <a:ext cx="859702" cy="1205098"/>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8019587" y="4406555"/>
            <a:ext cx="2151017" cy="461665"/>
          </a:xfrm>
          <a:prstGeom prst="rect">
            <a:avLst/>
          </a:prstGeom>
          <a:noFill/>
        </p:spPr>
        <p:txBody>
          <a:bodyPr wrap="square" rtlCol="0">
            <a:spAutoFit/>
          </a:bodyPr>
          <a:lstStyle/>
          <a:p>
            <a:pPr algn="ctr"/>
            <a:r>
              <a:rPr lang="en-US" sz="1200" dirty="0">
                <a:latin typeface="Segoe UI Black" panose="020B0A02040204020203" pitchFamily="34" charset="0"/>
                <a:ea typeface="Segoe UI Black" panose="020B0A02040204020203" pitchFamily="34" charset="0"/>
              </a:rPr>
              <a:t>MN GROUNDWATER USE</a:t>
            </a:r>
          </a:p>
          <a:p>
            <a:pPr algn="ctr"/>
            <a:r>
              <a:rPr lang="en-US" sz="1200" dirty="0">
                <a:solidFill>
                  <a:srgbClr val="92D050"/>
                </a:solidFill>
                <a:latin typeface="Segoe UI Black" panose="020B0A02040204020203" pitchFamily="34" charset="0"/>
                <a:ea typeface="Segoe UI Black" panose="020B0A02040204020203" pitchFamily="34" charset="0"/>
              </a:rPr>
              <a:t>776 MGD</a:t>
            </a:r>
          </a:p>
        </p:txBody>
      </p:sp>
      <p:sp>
        <p:nvSpPr>
          <p:cNvPr id="1030" name="TextBox 1029"/>
          <p:cNvSpPr txBox="1"/>
          <p:nvPr/>
        </p:nvSpPr>
        <p:spPr>
          <a:xfrm>
            <a:off x="293328" y="1442158"/>
            <a:ext cx="5617029" cy="461665"/>
          </a:xfrm>
          <a:prstGeom prst="rect">
            <a:avLst/>
          </a:prstGeom>
          <a:noFill/>
        </p:spPr>
        <p:txBody>
          <a:bodyPr wrap="square" rtlCol="0">
            <a:spAutoFit/>
          </a:bodyPr>
          <a:lstStyle/>
          <a:p>
            <a:pPr algn="ctr"/>
            <a:r>
              <a:rPr lang="en-US" sz="2400" dirty="0">
                <a:latin typeface="Segoe UI Black" panose="020B0A02040204020203" pitchFamily="34" charset="0"/>
                <a:ea typeface="Segoe UI Black" panose="020B0A02040204020203" pitchFamily="34" charset="0"/>
              </a:rPr>
              <a:t>Groundwater use - MN 2010</a:t>
            </a:r>
          </a:p>
        </p:txBody>
      </p:sp>
      <p:grpSp>
        <p:nvGrpSpPr>
          <p:cNvPr id="31" name="Group 30"/>
          <p:cNvGrpSpPr/>
          <p:nvPr/>
        </p:nvGrpSpPr>
        <p:grpSpPr>
          <a:xfrm>
            <a:off x="3805281" y="2301974"/>
            <a:ext cx="282939" cy="277805"/>
            <a:chOff x="4772171" y="1884672"/>
            <a:chExt cx="282939" cy="277805"/>
          </a:xfrm>
        </p:grpSpPr>
        <p:sp>
          <p:nvSpPr>
            <p:cNvPr id="27" name="Rectangle 26"/>
            <p:cNvSpPr/>
            <p:nvPr/>
          </p:nvSpPr>
          <p:spPr>
            <a:xfrm rot="1722852" flipH="1">
              <a:off x="4772171" y="1952927"/>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4422852" flipH="1">
              <a:off x="4919880" y="1833826"/>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722852">
              <a:off x="5009391" y="188467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p:cNvGrpSpPr/>
          <p:nvPr/>
        </p:nvGrpSpPr>
        <p:grpSpPr>
          <a:xfrm>
            <a:off x="1683535" y="5260705"/>
            <a:ext cx="209550" cy="381399"/>
            <a:chOff x="2650425" y="4843403"/>
            <a:chExt cx="209550" cy="381399"/>
          </a:xfrm>
        </p:grpSpPr>
        <p:sp>
          <p:nvSpPr>
            <p:cNvPr id="15" name="Rectangle 14"/>
            <p:cNvSpPr/>
            <p:nvPr/>
          </p:nvSpPr>
          <p:spPr>
            <a:xfrm rot="10800000" flipH="1">
              <a:off x="2821504" y="4843403"/>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3500000" flipH="1">
              <a:off x="2749180" y="5018823"/>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0800000">
              <a:off x="2653995" y="517908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8" name="Group 1027"/>
          <p:cNvGrpSpPr/>
          <p:nvPr/>
        </p:nvGrpSpPr>
        <p:grpSpPr>
          <a:xfrm>
            <a:off x="4804163" y="4009021"/>
            <a:ext cx="381399" cy="209550"/>
            <a:chOff x="5771053" y="3591719"/>
            <a:chExt cx="381399" cy="209550"/>
          </a:xfrm>
        </p:grpSpPr>
        <p:sp>
          <p:nvSpPr>
            <p:cNvPr id="10" name="Rectangle 9"/>
            <p:cNvSpPr/>
            <p:nvPr/>
          </p:nvSpPr>
          <p:spPr>
            <a:xfrm rot="5400000" flipH="1">
              <a:off x="5869808" y="3519395"/>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8100000" flipH="1">
              <a:off x="6045228" y="3591719"/>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5400000">
              <a:off x="6106733" y="375198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4" name="Group 1023"/>
          <p:cNvGrpSpPr/>
          <p:nvPr/>
        </p:nvGrpSpPr>
        <p:grpSpPr>
          <a:xfrm>
            <a:off x="4714669" y="3412465"/>
            <a:ext cx="384970" cy="179547"/>
            <a:chOff x="5681559" y="2995163"/>
            <a:chExt cx="384970" cy="179547"/>
          </a:xfrm>
        </p:grpSpPr>
        <p:sp>
          <p:nvSpPr>
            <p:cNvPr id="23" name="Rectangle 22"/>
            <p:cNvSpPr/>
            <p:nvPr/>
          </p:nvSpPr>
          <p:spPr>
            <a:xfrm rot="16200000" flipH="1" flipV="1">
              <a:off x="5780314" y="3063916"/>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3500000" flipH="1" flipV="1">
              <a:off x="5955734" y="2991592"/>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flipV="1">
              <a:off x="6017239" y="2995163"/>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5" name="Group 1024"/>
          <p:cNvGrpSpPr/>
          <p:nvPr/>
        </p:nvGrpSpPr>
        <p:grpSpPr>
          <a:xfrm>
            <a:off x="1147576" y="3464380"/>
            <a:ext cx="381399" cy="209550"/>
            <a:chOff x="2114466" y="3047078"/>
            <a:chExt cx="381399" cy="209550"/>
          </a:xfrm>
        </p:grpSpPr>
        <p:sp>
          <p:nvSpPr>
            <p:cNvPr id="19" name="Rectangle 18"/>
            <p:cNvSpPr/>
            <p:nvPr/>
          </p:nvSpPr>
          <p:spPr>
            <a:xfrm rot="16200000" flipH="1">
              <a:off x="2385070" y="3119402"/>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8900000" flipH="1">
              <a:off x="2209650" y="3047078"/>
              <a:ext cx="12039"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114466" y="305064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Content Placeholder 3"/>
          <p:cNvGraphicFramePr>
            <a:graphicFrameLocks noGrp="1"/>
          </p:cNvGraphicFramePr>
          <p:nvPr>
            <p:ph idx="1"/>
            <p:extLst>
              <p:ext uri="{D42A27DB-BD31-4B8C-83A1-F6EECF244321}">
                <p14:modId xmlns:p14="http://schemas.microsoft.com/office/powerpoint/2010/main" val="1453602265"/>
              </p:ext>
            </p:extLst>
          </p:nvPr>
        </p:nvGraphicFramePr>
        <p:xfrm>
          <a:off x="130074" y="1941302"/>
          <a:ext cx="5946388" cy="43449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97280" y="264979"/>
            <a:ext cx="10058400" cy="1084998"/>
          </a:xfrm>
        </p:spPr>
        <p:txBody>
          <a:bodyPr/>
          <a:lstStyle/>
          <a:p>
            <a:r>
              <a:rPr lang="en-US" dirty="0"/>
              <a:t>Groundwater by the Numbers</a:t>
            </a:r>
          </a:p>
        </p:txBody>
      </p:sp>
      <p:pic>
        <p:nvPicPr>
          <p:cNvPr id="1026" name="Picture 2" descr="Image result for water drop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7376"/>
          <a:stretch/>
        </p:blipFill>
        <p:spPr bwMode="auto">
          <a:xfrm>
            <a:off x="2671993" y="3149458"/>
            <a:ext cx="859702" cy="120509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026335" y="4406555"/>
            <a:ext cx="2151017" cy="461665"/>
          </a:xfrm>
          <a:prstGeom prst="rect">
            <a:avLst/>
          </a:prstGeom>
          <a:noFill/>
        </p:spPr>
        <p:txBody>
          <a:bodyPr wrap="square" rtlCol="0">
            <a:spAutoFit/>
          </a:bodyPr>
          <a:lstStyle/>
          <a:p>
            <a:pPr algn="ctr"/>
            <a:r>
              <a:rPr lang="en-US" sz="1200" dirty="0">
                <a:latin typeface="Segoe UI Black" panose="020B0A02040204020203" pitchFamily="34" charset="0"/>
                <a:ea typeface="Segoe UI Black" panose="020B0A02040204020203" pitchFamily="34" charset="0"/>
              </a:rPr>
              <a:t>MN GROUNDWATER USE</a:t>
            </a:r>
          </a:p>
          <a:p>
            <a:pPr algn="ctr"/>
            <a:r>
              <a:rPr lang="en-US" sz="1200" dirty="0">
                <a:solidFill>
                  <a:srgbClr val="92D050"/>
                </a:solidFill>
                <a:latin typeface="Segoe UI Black" panose="020B0A02040204020203" pitchFamily="34" charset="0"/>
                <a:ea typeface="Segoe UI Black" panose="020B0A02040204020203" pitchFamily="34" charset="0"/>
              </a:rPr>
              <a:t>736 MGD</a:t>
            </a:r>
          </a:p>
        </p:txBody>
      </p:sp>
      <p:sp>
        <p:nvSpPr>
          <p:cNvPr id="32" name="TextBox 31"/>
          <p:cNvSpPr txBox="1"/>
          <p:nvPr/>
        </p:nvSpPr>
        <p:spPr>
          <a:xfrm>
            <a:off x="6281583" y="1442158"/>
            <a:ext cx="5617029" cy="461665"/>
          </a:xfrm>
          <a:prstGeom prst="rect">
            <a:avLst/>
          </a:prstGeom>
          <a:noFill/>
        </p:spPr>
        <p:txBody>
          <a:bodyPr wrap="square" rtlCol="0">
            <a:spAutoFit/>
          </a:bodyPr>
          <a:lstStyle/>
          <a:p>
            <a:pPr algn="ctr"/>
            <a:r>
              <a:rPr lang="en-US" sz="2400" dirty="0">
                <a:latin typeface="Segoe UI Black" panose="020B0A02040204020203" pitchFamily="34" charset="0"/>
                <a:ea typeface="Segoe UI Black" panose="020B0A02040204020203" pitchFamily="34" charset="0"/>
              </a:rPr>
              <a:t>Groundwater use - MN 2015</a:t>
            </a:r>
          </a:p>
        </p:txBody>
      </p:sp>
      <p:sp>
        <p:nvSpPr>
          <p:cNvPr id="3" name="TextBox 2"/>
          <p:cNvSpPr txBox="1"/>
          <p:nvPr/>
        </p:nvSpPr>
        <p:spPr>
          <a:xfrm>
            <a:off x="293328" y="6442750"/>
            <a:ext cx="5783134" cy="369332"/>
          </a:xfrm>
          <a:prstGeom prst="rect">
            <a:avLst/>
          </a:prstGeom>
          <a:noFill/>
        </p:spPr>
        <p:txBody>
          <a:bodyPr wrap="square" rtlCol="0">
            <a:spAutoFit/>
          </a:bodyPr>
          <a:lstStyle/>
          <a:p>
            <a:r>
              <a:rPr lang="en-US" dirty="0"/>
              <a:t>Source: USGS Survey – 2010, 2015 provided by NGWA</a:t>
            </a:r>
          </a:p>
        </p:txBody>
      </p:sp>
      <p:graphicFrame>
        <p:nvGraphicFramePr>
          <p:cNvPr id="33" name="Content Placeholder 3"/>
          <p:cNvGraphicFramePr>
            <a:graphicFrameLocks/>
          </p:cNvGraphicFramePr>
          <p:nvPr>
            <p:extLst>
              <p:ext uri="{D42A27DB-BD31-4B8C-83A1-F6EECF244321}">
                <p14:modId xmlns:p14="http://schemas.microsoft.com/office/powerpoint/2010/main" val="524994544"/>
              </p:ext>
            </p:extLst>
          </p:nvPr>
        </p:nvGraphicFramePr>
        <p:xfrm>
          <a:off x="6118329" y="1941302"/>
          <a:ext cx="5946388" cy="43449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1342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Groundwater by the Numbers</a:t>
            </a:r>
          </a:p>
        </p:txBody>
      </p:sp>
      <p:sp>
        <p:nvSpPr>
          <p:cNvPr id="4" name="Text Placeholder 3"/>
          <p:cNvSpPr>
            <a:spLocks noGrp="1"/>
          </p:cNvSpPr>
          <p:nvPr>
            <p:ph type="body" idx="1"/>
          </p:nvPr>
        </p:nvSpPr>
        <p:spPr/>
        <p:txBody>
          <a:bodyPr/>
          <a:lstStyle/>
          <a:p>
            <a:r>
              <a:rPr lang="en-US" dirty="0"/>
              <a:t>2010 – MN Population 5.29 Million</a:t>
            </a:r>
          </a:p>
        </p:txBody>
      </p:sp>
      <p:sp>
        <p:nvSpPr>
          <p:cNvPr id="5" name="Content Placeholder 4"/>
          <p:cNvSpPr>
            <a:spLocks noGrp="1"/>
          </p:cNvSpPr>
          <p:nvPr>
            <p:ph sz="half" idx="2"/>
          </p:nvPr>
        </p:nvSpPr>
        <p:spPr/>
        <p:txBody>
          <a:bodyPr>
            <a:normAutofit/>
          </a:bodyPr>
          <a:lstStyle/>
          <a:p>
            <a:r>
              <a:rPr lang="en-US" dirty="0"/>
              <a:t>Population served by  groundwater: 4.1 Million</a:t>
            </a:r>
          </a:p>
          <a:p>
            <a:r>
              <a:rPr lang="en-US" dirty="0"/>
              <a:t>Public and private water: 432 </a:t>
            </a:r>
            <a:r>
              <a:rPr lang="en-US" dirty="0" err="1"/>
              <a:t>mgd</a:t>
            </a:r>
            <a:endParaRPr lang="en-US" dirty="0"/>
          </a:p>
          <a:p>
            <a:pPr lvl="1"/>
            <a:r>
              <a:rPr lang="en-US" dirty="0"/>
              <a:t>Consumption per capita: 105.4 gal/day</a:t>
            </a:r>
          </a:p>
          <a:p>
            <a:r>
              <a:rPr lang="en-US" dirty="0"/>
              <a:t>Agricultural consumption: 231.6 </a:t>
            </a:r>
            <a:r>
              <a:rPr lang="en-US" dirty="0" err="1"/>
              <a:t>mgd</a:t>
            </a:r>
            <a:endParaRPr lang="en-US" dirty="0"/>
          </a:p>
          <a:p>
            <a:r>
              <a:rPr lang="en-US" dirty="0"/>
              <a:t>Private water systems: 78.8 </a:t>
            </a:r>
            <a:r>
              <a:rPr lang="en-US" dirty="0" err="1"/>
              <a:t>mgd</a:t>
            </a:r>
            <a:endParaRPr lang="en-US" dirty="0"/>
          </a:p>
          <a:p>
            <a:pPr lvl="1"/>
            <a:r>
              <a:rPr lang="en-US" dirty="0"/>
              <a:t>Consumption per capita: 66.8 gal/day</a:t>
            </a:r>
          </a:p>
          <a:p>
            <a:r>
              <a:rPr lang="en-US" dirty="0"/>
              <a:t>Public water systems: 353.2 </a:t>
            </a:r>
            <a:r>
              <a:rPr lang="en-US" dirty="0" err="1"/>
              <a:t>mgd</a:t>
            </a:r>
            <a:endParaRPr lang="en-US" dirty="0"/>
          </a:p>
          <a:p>
            <a:pPr lvl="1"/>
            <a:r>
              <a:rPr lang="en-US" dirty="0"/>
              <a:t>Consumption per capita: 118 gal/day</a:t>
            </a:r>
          </a:p>
          <a:p>
            <a:r>
              <a:rPr lang="en-US" dirty="0"/>
              <a:t>next</a:t>
            </a:r>
          </a:p>
          <a:p>
            <a:endParaRPr lang="en-US" dirty="0"/>
          </a:p>
        </p:txBody>
      </p:sp>
      <p:sp>
        <p:nvSpPr>
          <p:cNvPr id="6" name="Text Placeholder 5"/>
          <p:cNvSpPr>
            <a:spLocks noGrp="1"/>
          </p:cNvSpPr>
          <p:nvPr>
            <p:ph type="body" sz="quarter" idx="3"/>
          </p:nvPr>
        </p:nvSpPr>
        <p:spPr/>
        <p:txBody>
          <a:bodyPr/>
          <a:lstStyle/>
          <a:p>
            <a:r>
              <a:rPr lang="en-US" dirty="0"/>
              <a:t>2015 – MN Population 5.48 Million</a:t>
            </a:r>
          </a:p>
        </p:txBody>
      </p:sp>
      <p:sp>
        <p:nvSpPr>
          <p:cNvPr id="7" name="Content Placeholder 6"/>
          <p:cNvSpPr>
            <a:spLocks noGrp="1"/>
          </p:cNvSpPr>
          <p:nvPr>
            <p:ph sz="quarter" idx="4"/>
          </p:nvPr>
        </p:nvSpPr>
        <p:spPr/>
        <p:txBody>
          <a:bodyPr/>
          <a:lstStyle/>
          <a:p>
            <a:r>
              <a:rPr lang="en-US" dirty="0"/>
              <a:t>Population served by  groundwater: 4.2 Million</a:t>
            </a:r>
          </a:p>
          <a:p>
            <a:r>
              <a:rPr lang="en-US" dirty="0"/>
              <a:t>Public and private water: 418.3 </a:t>
            </a:r>
            <a:r>
              <a:rPr lang="en-US" dirty="0" err="1"/>
              <a:t>mgd</a:t>
            </a:r>
            <a:endParaRPr lang="en-US" dirty="0"/>
          </a:p>
          <a:p>
            <a:pPr lvl="1"/>
            <a:r>
              <a:rPr lang="en-US" dirty="0"/>
              <a:t>Consumption per capita: 99.5 gal/day</a:t>
            </a:r>
          </a:p>
          <a:p>
            <a:r>
              <a:rPr lang="en-US" dirty="0"/>
              <a:t>Agricultural consumption: 302.6 </a:t>
            </a:r>
            <a:r>
              <a:rPr lang="en-US" dirty="0" err="1"/>
              <a:t>mgd</a:t>
            </a:r>
            <a:endParaRPr lang="en-US" dirty="0"/>
          </a:p>
          <a:p>
            <a:r>
              <a:rPr lang="en-US" dirty="0"/>
              <a:t>Private water systems: 82.3 </a:t>
            </a:r>
            <a:r>
              <a:rPr lang="en-US" dirty="0" err="1"/>
              <a:t>mgd</a:t>
            </a:r>
            <a:endParaRPr lang="en-US" dirty="0"/>
          </a:p>
          <a:p>
            <a:pPr lvl="1"/>
            <a:r>
              <a:rPr lang="en-US" dirty="0"/>
              <a:t>Consumption per capita: 66.8 gal/day (</a:t>
            </a:r>
            <a:r>
              <a:rPr lang="en-US" dirty="0" err="1"/>
              <a:t>Approx</a:t>
            </a:r>
            <a:r>
              <a:rPr lang="en-US" dirty="0"/>
              <a:t>)</a:t>
            </a:r>
          </a:p>
          <a:p>
            <a:r>
              <a:rPr lang="en-US" dirty="0"/>
              <a:t>Public water systems: 336 </a:t>
            </a:r>
            <a:r>
              <a:rPr lang="en-US" dirty="0" err="1"/>
              <a:t>mgd</a:t>
            </a:r>
            <a:endParaRPr lang="en-US" dirty="0"/>
          </a:p>
          <a:p>
            <a:pPr lvl="1"/>
            <a:r>
              <a:rPr lang="en-US" dirty="0"/>
              <a:t>Consumption per capita: 112.2 gal/day</a:t>
            </a:r>
          </a:p>
          <a:p>
            <a:r>
              <a:rPr lang="en-US" dirty="0"/>
              <a:t>next</a:t>
            </a:r>
          </a:p>
          <a:p>
            <a:endParaRPr lang="en-US" dirty="0"/>
          </a:p>
        </p:txBody>
      </p:sp>
      <p:sp>
        <p:nvSpPr>
          <p:cNvPr id="8" name="TextBox 7"/>
          <p:cNvSpPr txBox="1"/>
          <p:nvPr/>
        </p:nvSpPr>
        <p:spPr>
          <a:xfrm>
            <a:off x="293328" y="6442750"/>
            <a:ext cx="5783134" cy="369332"/>
          </a:xfrm>
          <a:prstGeom prst="rect">
            <a:avLst/>
          </a:prstGeom>
          <a:noFill/>
        </p:spPr>
        <p:txBody>
          <a:bodyPr wrap="square" rtlCol="0">
            <a:spAutoFit/>
          </a:bodyPr>
          <a:lstStyle/>
          <a:p>
            <a:r>
              <a:rPr lang="en-US" dirty="0"/>
              <a:t>Source: USGS Survey – 2010, 2015 provided by NGWA</a:t>
            </a:r>
          </a:p>
        </p:txBody>
      </p:sp>
    </p:spTree>
    <p:extLst>
      <p:ext uri="{BB962C8B-B14F-4D97-AF65-F5344CB8AC3E}">
        <p14:creationId xmlns:p14="http://schemas.microsoft.com/office/powerpoint/2010/main" val="351106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Minnesota Water Well Association</a:t>
            </a:r>
          </a:p>
        </p:txBody>
      </p:sp>
      <p:sp>
        <p:nvSpPr>
          <p:cNvPr id="3" name="Content Placeholder 2"/>
          <p:cNvSpPr>
            <a:spLocks noGrp="1"/>
          </p:cNvSpPr>
          <p:nvPr>
            <p:ph sz="half" idx="1"/>
          </p:nvPr>
        </p:nvSpPr>
        <p:spPr>
          <a:xfrm>
            <a:off x="1097278" y="2301334"/>
            <a:ext cx="4937760" cy="3567760"/>
          </a:xfrm>
        </p:spPr>
        <p:txBody>
          <a:bodyPr>
            <a:normAutofit/>
          </a:bodyPr>
          <a:lstStyle/>
          <a:p>
            <a:r>
              <a:rPr lang="en-US" dirty="0"/>
              <a:t>Dave Schulenberg, QAS</a:t>
            </a:r>
          </a:p>
          <a:p>
            <a:r>
              <a:rPr lang="en-US" dirty="0"/>
              <a:t>Director of Affiliate Services Group - NGWA</a:t>
            </a:r>
          </a:p>
          <a:p>
            <a:r>
              <a:rPr lang="en-US" dirty="0"/>
              <a:t>Executive Director of:</a:t>
            </a:r>
            <a:br>
              <a:rPr lang="en-US" dirty="0"/>
            </a:br>
            <a:r>
              <a:rPr lang="en-US" dirty="0"/>
              <a:t/>
            </a:r>
            <a:br>
              <a:rPr lang="en-US" dirty="0"/>
            </a:br>
            <a:r>
              <a:rPr lang="en-US" dirty="0"/>
              <a:t>California Groundwater Association</a:t>
            </a:r>
            <a:br>
              <a:rPr lang="en-US" dirty="0"/>
            </a:br>
            <a:r>
              <a:rPr lang="en-US" dirty="0"/>
              <a:t>Illinois Association of Groundwater Professionals</a:t>
            </a:r>
            <a:br>
              <a:rPr lang="en-US" dirty="0"/>
            </a:br>
            <a:r>
              <a:rPr lang="en-US" dirty="0"/>
              <a:t>Michigan Ground Water Association</a:t>
            </a:r>
            <a:br>
              <a:rPr lang="en-US" dirty="0"/>
            </a:br>
            <a:r>
              <a:rPr lang="en-US" dirty="0"/>
              <a:t>Minnesota Water Well Association</a:t>
            </a:r>
            <a:br>
              <a:rPr lang="en-US" dirty="0"/>
            </a:br>
            <a:r>
              <a:rPr lang="en-US" dirty="0"/>
              <a:t>Montana Water Well Drillers Association</a:t>
            </a:r>
          </a:p>
        </p:txBody>
      </p:sp>
      <p:pic>
        <p:nvPicPr>
          <p:cNvPr id="6" name="Content Placeholder 5" descr="A group of people posing for a photo&#10;&#10;Description automatically generated">
            <a:extLst>
              <a:ext uri="{FF2B5EF4-FFF2-40B4-BE49-F238E27FC236}">
                <a16:creationId xmlns:a16="http://schemas.microsoft.com/office/drawing/2014/main" id="{E32D5AFA-3BEC-4AAF-89AF-D38D7112D45E}"/>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6218238" y="2301334"/>
            <a:ext cx="4937125" cy="3291416"/>
          </a:xfrm>
        </p:spPr>
      </p:pic>
      <p:sp>
        <p:nvSpPr>
          <p:cNvPr id="5" name="Content Placeholder 2">
            <a:extLst>
              <a:ext uri="{FF2B5EF4-FFF2-40B4-BE49-F238E27FC236}">
                <a16:creationId xmlns:a16="http://schemas.microsoft.com/office/drawing/2014/main" id="{77E9991B-F51D-4E9D-8841-A509C84B4564}"/>
              </a:ext>
            </a:extLst>
          </p:cNvPr>
          <p:cNvSpPr txBox="1">
            <a:spLocks/>
          </p:cNvSpPr>
          <p:nvPr/>
        </p:nvSpPr>
        <p:spPr>
          <a:xfrm>
            <a:off x="1097278" y="1596805"/>
            <a:ext cx="9905685" cy="4067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u="sng" dirty="0"/>
              <a:t>175 Members, 98 years, Providing education for almost 100 years</a:t>
            </a:r>
          </a:p>
        </p:txBody>
      </p:sp>
    </p:spTree>
    <p:extLst>
      <p:ext uri="{BB962C8B-B14F-4D97-AF65-F5344CB8AC3E}">
        <p14:creationId xmlns:p14="http://schemas.microsoft.com/office/powerpoint/2010/main" val="348183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Water Policy</a:t>
            </a:r>
          </a:p>
        </p:txBody>
      </p:sp>
      <p:sp>
        <p:nvSpPr>
          <p:cNvPr id="3" name="Content Placeholder 2"/>
          <p:cNvSpPr>
            <a:spLocks noGrp="1"/>
          </p:cNvSpPr>
          <p:nvPr>
            <p:ph idx="1"/>
          </p:nvPr>
        </p:nvSpPr>
        <p:spPr/>
        <p:txBody>
          <a:bodyPr>
            <a:normAutofit/>
          </a:bodyPr>
          <a:lstStyle/>
          <a:p>
            <a:r>
              <a:rPr lang="en-US" dirty="0"/>
              <a:t>MN has riparian rights and operates under reasonable use doctrine as defined under State statute 103A-I</a:t>
            </a:r>
          </a:p>
          <a:p>
            <a:r>
              <a:rPr lang="en-US" dirty="0"/>
              <a:t>Use the appropriate resource for the appropriate purpose</a:t>
            </a:r>
          </a:p>
          <a:p>
            <a:r>
              <a:rPr lang="en-US" dirty="0"/>
              <a:t>Tiered water rates only affect less affluent water users</a:t>
            </a:r>
          </a:p>
          <a:p>
            <a:r>
              <a:rPr lang="en-US" dirty="0"/>
              <a:t>Keep infrastructure manageable</a:t>
            </a:r>
          </a:p>
          <a:p>
            <a:r>
              <a:rPr lang="en-US" dirty="0"/>
              <a:t>Focus on land use and aquifer recharge</a:t>
            </a:r>
          </a:p>
          <a:p>
            <a:r>
              <a:rPr lang="en-US" dirty="0"/>
              <a:t>Work on chloride reduction</a:t>
            </a:r>
          </a:p>
          <a:p>
            <a:r>
              <a:rPr lang="en-US" dirty="0"/>
              <a:t>Mandatory water testing at property transfer</a:t>
            </a:r>
          </a:p>
          <a:p>
            <a:endParaRPr lang="en-US" dirty="0"/>
          </a:p>
        </p:txBody>
      </p:sp>
    </p:spTree>
    <p:extLst>
      <p:ext uri="{BB962C8B-B14F-4D97-AF65-F5344CB8AC3E}">
        <p14:creationId xmlns:p14="http://schemas.microsoft.com/office/powerpoint/2010/main" val="1681853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Minnesota’s standards are the best in the country</a:t>
            </a:r>
          </a:p>
          <a:p>
            <a:r>
              <a:rPr lang="en-US" dirty="0"/>
              <a:t>Minnesota has one of the most comprehensive well management systems in the country</a:t>
            </a:r>
          </a:p>
          <a:p>
            <a:r>
              <a:rPr lang="en-US" dirty="0"/>
              <a:t>Wells constructed to Minnesota’s standards are not contamination sources</a:t>
            </a:r>
          </a:p>
          <a:p>
            <a:r>
              <a:rPr lang="en-US" dirty="0"/>
              <a:t>The well contracting community has been delivering quality water for a very long time</a:t>
            </a:r>
          </a:p>
          <a:p>
            <a:r>
              <a:rPr lang="en-US" dirty="0"/>
              <a:t>Private water systems are the most efficient water delivery systems in Minnesota</a:t>
            </a:r>
          </a:p>
          <a:p>
            <a:r>
              <a:rPr lang="en-US" dirty="0"/>
              <a:t>Private water systems are a much more carbon friendly for high volume water users</a:t>
            </a:r>
          </a:p>
          <a:p>
            <a:endParaRPr lang="en-US" dirty="0"/>
          </a:p>
          <a:p>
            <a:r>
              <a:rPr lang="en-US" dirty="0"/>
              <a:t>Our Ask:</a:t>
            </a:r>
          </a:p>
          <a:p>
            <a:r>
              <a:rPr lang="en-US" dirty="0"/>
              <a:t>The water well industry in Minnesota has been a faithful servant of the citizens of Minnesota.  Please consider the impact on this crucial industry when enacting legislation.</a:t>
            </a:r>
          </a:p>
          <a:p>
            <a:endParaRPr lang="en-US" dirty="0"/>
          </a:p>
        </p:txBody>
      </p:sp>
    </p:spTree>
    <p:extLst>
      <p:ext uri="{BB962C8B-B14F-4D97-AF65-F5344CB8AC3E}">
        <p14:creationId xmlns:p14="http://schemas.microsoft.com/office/powerpoint/2010/main" val="290714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hydrologic cycle poster wisconsin">
            <a:extLst>
              <a:ext uri="{FF2B5EF4-FFF2-40B4-BE49-F238E27FC236}">
                <a16:creationId xmlns:a16="http://schemas.microsoft.com/office/drawing/2014/main" id="{16304B30-EAD0-4D0C-A4F1-C4671024A48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878" b="958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636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lumMod val="95000"/>
                  </a:schemeClr>
                </a:solidFill>
              </a:rPr>
              <a:t>Questions?</a:t>
            </a:r>
          </a:p>
        </p:txBody>
      </p:sp>
      <p:sp>
        <p:nvSpPr>
          <p:cNvPr id="6" name="Content Placeholder 5"/>
          <p:cNvSpPr>
            <a:spLocks noGrp="1"/>
          </p:cNvSpPr>
          <p:nvPr>
            <p:ph sz="half" idx="2"/>
          </p:nvPr>
        </p:nvSpPr>
        <p:spPr>
          <a:xfrm>
            <a:off x="1429280" y="1702966"/>
            <a:ext cx="4588932" cy="4088234"/>
          </a:xfrm>
        </p:spPr>
        <p:txBody>
          <a:bodyPr>
            <a:normAutofit/>
          </a:bodyPr>
          <a:lstStyle/>
          <a:p>
            <a:pPr marL="0" indent="0">
              <a:buNone/>
            </a:pPr>
            <a:r>
              <a:rPr lang="en-US" dirty="0">
                <a:solidFill>
                  <a:schemeClr val="tx1"/>
                </a:solidFill>
              </a:rPr>
              <a:t>David Henrich</a:t>
            </a:r>
          </a:p>
          <a:p>
            <a:pPr marL="0" indent="0">
              <a:buNone/>
            </a:pPr>
            <a:r>
              <a:rPr lang="en-US" dirty="0">
                <a:solidFill>
                  <a:schemeClr val="tx1"/>
                </a:solidFill>
              </a:rPr>
              <a:t>763-479-3121</a:t>
            </a:r>
          </a:p>
          <a:p>
            <a:pPr marL="0" indent="0">
              <a:buNone/>
            </a:pPr>
            <a:r>
              <a:rPr lang="en-US" dirty="0">
                <a:solidFill>
                  <a:schemeClr val="bg1"/>
                </a:solidFill>
                <a:hlinkClick r:id="rId2"/>
              </a:rPr>
              <a:t>david@bergersoncaswell.com</a:t>
            </a: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tx1"/>
                </a:solidFill>
              </a:rPr>
              <a:t>Dave Schulenberg</a:t>
            </a:r>
          </a:p>
          <a:p>
            <a:pPr marL="0" indent="0">
              <a:buNone/>
            </a:pPr>
            <a:r>
              <a:rPr lang="en-US" dirty="0">
                <a:solidFill>
                  <a:schemeClr val="tx1"/>
                </a:solidFill>
              </a:rPr>
              <a:t>800-332-2104</a:t>
            </a:r>
          </a:p>
          <a:p>
            <a:pPr marL="0" indent="0">
              <a:buNone/>
            </a:pPr>
            <a:r>
              <a:rPr lang="en-US" u="sng" dirty="0">
                <a:solidFill>
                  <a:srgbClr val="FFFF00"/>
                </a:solidFill>
              </a:rPr>
              <a:t>dschulenberg@ngwa.org</a:t>
            </a:r>
          </a:p>
          <a:p>
            <a:pPr marL="0" indent="0">
              <a:buNone/>
            </a:pPr>
            <a:endParaRPr lang="en-US" dirty="0">
              <a:solidFill>
                <a:schemeClr val="bg1"/>
              </a:solidFill>
            </a:endParaRPr>
          </a:p>
        </p:txBody>
      </p:sp>
      <p:pic>
        <p:nvPicPr>
          <p:cNvPr id="2" name="Content Placeholder 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81690" y="1607879"/>
            <a:ext cx="3273417" cy="4364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7014481"/>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108" t="20827"/>
          <a:stretch/>
        </p:blipFill>
        <p:spPr>
          <a:xfrm>
            <a:off x="5666755" y="1480166"/>
            <a:ext cx="2239656" cy="2852257"/>
          </a:xfrm>
          <a:prstGeom prst="rect">
            <a:avLst/>
          </a:prstGeom>
          <a:ln w="19050">
            <a:solidFill>
              <a:schemeClr val="bg1"/>
            </a:solidFill>
          </a:ln>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198"/>
          <a:stretch/>
        </p:blipFill>
        <p:spPr>
          <a:xfrm>
            <a:off x="7734650" y="1580834"/>
            <a:ext cx="3162393" cy="2475747"/>
          </a:xfrm>
          <a:prstGeom prst="rect">
            <a:avLst/>
          </a:prstGeom>
          <a:ln w="19050">
            <a:solidFill>
              <a:schemeClr val="bg1"/>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9433" r="31739" b="31132"/>
          <a:stretch/>
        </p:blipFill>
        <p:spPr>
          <a:xfrm>
            <a:off x="1076876" y="3816383"/>
            <a:ext cx="3662905" cy="2388511"/>
          </a:xfrm>
          <a:prstGeom prst="rect">
            <a:avLst/>
          </a:prstGeom>
          <a:ln w="19050">
            <a:solidFill>
              <a:schemeClr val="bg1"/>
            </a:solidFill>
          </a:ln>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t="25098" b="24837"/>
          <a:stretch/>
        </p:blipFill>
        <p:spPr>
          <a:xfrm>
            <a:off x="7316664" y="3657560"/>
            <a:ext cx="3677777" cy="2455056"/>
          </a:xfrm>
          <a:prstGeom prst="rect">
            <a:avLst/>
          </a:prstGeom>
          <a:ln w="19050">
            <a:solidFill>
              <a:schemeClr val="bg1"/>
            </a:solidFill>
          </a:ln>
        </p:spPr>
      </p:pic>
      <p:sp>
        <p:nvSpPr>
          <p:cNvPr id="2" name="Title 1"/>
          <p:cNvSpPr>
            <a:spLocks noGrp="1"/>
          </p:cNvSpPr>
          <p:nvPr>
            <p:ph type="title"/>
          </p:nvPr>
        </p:nvSpPr>
        <p:spPr>
          <a:xfrm>
            <a:off x="1153297" y="588056"/>
            <a:ext cx="9841144" cy="734939"/>
          </a:xfrm>
        </p:spPr>
        <p:txBody>
          <a:bodyPr>
            <a:normAutofit/>
          </a:bodyPr>
          <a:lstStyle/>
          <a:p>
            <a:r>
              <a:rPr lang="en-US" dirty="0"/>
              <a:t>David Henrich - CWD/PI, CVCLD, CGDIT</a:t>
            </a:r>
          </a:p>
        </p:txBody>
      </p:sp>
      <p:sp>
        <p:nvSpPr>
          <p:cNvPr id="4" name="Content Placeholder 3"/>
          <p:cNvSpPr>
            <a:spLocks noGrp="1"/>
          </p:cNvSpPr>
          <p:nvPr>
            <p:ph sz="half" idx="1"/>
          </p:nvPr>
        </p:nvSpPr>
        <p:spPr>
          <a:xfrm>
            <a:off x="1153297" y="1580834"/>
            <a:ext cx="7865520" cy="2223509"/>
          </a:xfrm>
        </p:spPr>
        <p:txBody>
          <a:bodyPr>
            <a:normAutofit fontScale="92500" lnSpcReduction="20000"/>
          </a:bodyPr>
          <a:lstStyle/>
          <a:p>
            <a:pPr marL="0" indent="0">
              <a:buNone/>
            </a:pPr>
            <a:r>
              <a:rPr lang="en-US" sz="1800" u="sng" dirty="0"/>
              <a:t>Professional Activities</a:t>
            </a:r>
          </a:p>
          <a:p>
            <a:r>
              <a:rPr lang="en-US" sz="1800" dirty="0"/>
              <a:t>President - Bergerson-Caswell, Inc.</a:t>
            </a:r>
          </a:p>
          <a:p>
            <a:r>
              <a:rPr lang="en-US" sz="1800" dirty="0"/>
              <a:t>Vice President - Thermal Dynamics, Inc.</a:t>
            </a:r>
          </a:p>
          <a:p>
            <a:r>
              <a:rPr lang="en-US" sz="1800" dirty="0"/>
              <a:t>Vice President - Precision Geothermal, </a:t>
            </a:r>
            <a:r>
              <a:rPr lang="en-US" sz="1800" dirty="0" err="1"/>
              <a:t>llc</a:t>
            </a:r>
            <a:r>
              <a:rPr lang="en-US" sz="1800" dirty="0"/>
              <a:t>.</a:t>
            </a:r>
          </a:p>
          <a:p>
            <a:r>
              <a:rPr lang="en-US" sz="1800" dirty="0"/>
              <a:t>Past President - NGWA Board of Directors</a:t>
            </a:r>
          </a:p>
          <a:p>
            <a:r>
              <a:rPr lang="en-US" sz="1800" dirty="0"/>
              <a:t>President - MWWA Board of Directors</a:t>
            </a:r>
          </a:p>
        </p:txBody>
      </p: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22464" r="21438"/>
          <a:stretch/>
        </p:blipFill>
        <p:spPr>
          <a:xfrm rot="5400000">
            <a:off x="4823617" y="3479998"/>
            <a:ext cx="2332015" cy="3117791"/>
          </a:xfrm>
          <a:prstGeom prst="rect">
            <a:avLst/>
          </a:prstGeom>
          <a:ln w="19050">
            <a:solidFill>
              <a:schemeClr val="bg1"/>
            </a:solidFill>
          </a:ln>
        </p:spPr>
      </p:pic>
    </p:spTree>
    <p:extLst>
      <p:ext uri="{BB962C8B-B14F-4D97-AF65-F5344CB8AC3E}">
        <p14:creationId xmlns:p14="http://schemas.microsoft.com/office/powerpoint/2010/main" val="850682268"/>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Wells in the State of Minnesota</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a:t>  Water wells in the state of Minnesota</a:t>
            </a:r>
          </a:p>
          <a:p>
            <a:pPr lvl="1">
              <a:buFont typeface="Courier New" panose="02070309020205020404" pitchFamily="49" charset="0"/>
              <a:buChar char="o"/>
            </a:pPr>
            <a:r>
              <a:rPr lang="en-US" dirty="0"/>
              <a:t>  Wells as a modern resource</a:t>
            </a:r>
          </a:p>
          <a:p>
            <a:pPr lvl="1">
              <a:buFont typeface="Courier New" panose="02070309020205020404" pitchFamily="49" charset="0"/>
              <a:buChar char="o"/>
            </a:pPr>
            <a:r>
              <a:rPr lang="en-US" dirty="0"/>
              <a:t>  State agencies and the state well code</a:t>
            </a:r>
          </a:p>
          <a:p>
            <a:pPr lvl="1">
              <a:buFont typeface="Courier New" panose="02070309020205020404" pitchFamily="49" charset="0"/>
              <a:buChar char="o"/>
            </a:pPr>
            <a:r>
              <a:rPr lang="en-US" dirty="0"/>
              <a:t>  The well contracting community</a:t>
            </a:r>
          </a:p>
          <a:p>
            <a:pPr>
              <a:buFont typeface="Courier New" panose="02070309020205020404" pitchFamily="49" charset="0"/>
              <a:buChar char="o"/>
            </a:pPr>
            <a:r>
              <a:rPr lang="en-US" dirty="0"/>
              <a:t>  Things homeowner’s should know</a:t>
            </a:r>
          </a:p>
          <a:p>
            <a:pPr lvl="1">
              <a:buFont typeface="Courier New" panose="02070309020205020404" pitchFamily="49" charset="0"/>
              <a:buChar char="o"/>
            </a:pPr>
            <a:r>
              <a:rPr lang="en-US" dirty="0"/>
              <a:t>  Water testing</a:t>
            </a:r>
          </a:p>
          <a:p>
            <a:pPr lvl="1">
              <a:buFont typeface="Courier New" panose="02070309020205020404" pitchFamily="49" charset="0"/>
              <a:buChar char="o"/>
            </a:pPr>
            <a:r>
              <a:rPr lang="en-US" dirty="0"/>
              <a:t>  Well maintenance</a:t>
            </a:r>
          </a:p>
          <a:p>
            <a:pPr lvl="1">
              <a:buFont typeface="Courier New" panose="02070309020205020404" pitchFamily="49" charset="0"/>
              <a:buChar char="o"/>
            </a:pPr>
            <a:r>
              <a:rPr lang="en-US" dirty="0"/>
              <a:t>  Seal unused wells</a:t>
            </a:r>
          </a:p>
          <a:p>
            <a:pPr>
              <a:buFont typeface="Courier New" panose="02070309020205020404" pitchFamily="49" charset="0"/>
              <a:buChar char="o"/>
            </a:pPr>
            <a:r>
              <a:rPr lang="en-US" dirty="0"/>
              <a:t>  SMART Water Policy</a:t>
            </a:r>
          </a:p>
          <a:p>
            <a:pPr lvl="1">
              <a:buFont typeface="Courier New" panose="02070309020205020404" pitchFamily="49" charset="0"/>
              <a:buChar char="o"/>
            </a:pPr>
            <a:r>
              <a:rPr lang="en-US" dirty="0"/>
              <a:t>  Who owns the water?</a:t>
            </a:r>
          </a:p>
          <a:p>
            <a:pPr lvl="1">
              <a:buFont typeface="Courier New" panose="02070309020205020404" pitchFamily="49" charset="0"/>
              <a:buChar char="o"/>
            </a:pPr>
            <a:r>
              <a:rPr lang="en-US" dirty="0"/>
              <a:t>  Proper use of the right resource</a:t>
            </a:r>
          </a:p>
          <a:p>
            <a:pPr>
              <a:buFont typeface="Courier New" panose="02070309020205020404" pitchFamily="49" charset="0"/>
              <a:buChar char="o"/>
            </a:pPr>
            <a:r>
              <a:rPr lang="en-US" dirty="0"/>
              <a:t>  Q &amp; A </a:t>
            </a:r>
          </a:p>
        </p:txBody>
      </p:sp>
    </p:spTree>
    <p:extLst>
      <p:ext uri="{BB962C8B-B14F-4D97-AF65-F5344CB8AC3E}">
        <p14:creationId xmlns:p14="http://schemas.microsoft.com/office/powerpoint/2010/main" val="68808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Groundwater">
            <a:extLst>
              <a:ext uri="{FF2B5EF4-FFF2-40B4-BE49-F238E27FC236}">
                <a16:creationId xmlns:a16="http://schemas.microsoft.com/office/drawing/2014/main" id="{B20D8A24-457F-4433-9B88-7E248B462E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0583" y="1599225"/>
            <a:ext cx="3203361" cy="21316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akes in Minnesota">
            <a:extLst>
              <a:ext uri="{FF2B5EF4-FFF2-40B4-BE49-F238E27FC236}">
                <a16:creationId xmlns:a16="http://schemas.microsoft.com/office/drawing/2014/main" id="{1ED91193-8370-4D46-8C30-6370743ED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582" y="3963983"/>
            <a:ext cx="4714139" cy="21376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lakes in Minnesota">
            <a:extLst>
              <a:ext uri="{FF2B5EF4-FFF2-40B4-BE49-F238E27FC236}">
                <a16:creationId xmlns:a16="http://schemas.microsoft.com/office/drawing/2014/main" id="{224116C6-4A4E-4865-8495-C54CB9EDB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2669" y="3969935"/>
            <a:ext cx="2845918" cy="21316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lakes in Minnesota">
            <a:extLst>
              <a:ext uri="{FF2B5EF4-FFF2-40B4-BE49-F238E27FC236}">
                <a16:creationId xmlns:a16="http://schemas.microsoft.com/office/drawing/2014/main" id="{E647A411-DEE1-4F23-B5B4-A7D9E1CB7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8612" y="1599224"/>
            <a:ext cx="4249975" cy="213169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7E6A444-CC3B-40A2-AA51-1E6946555A0D}"/>
              </a:ext>
            </a:extLst>
          </p:cNvPr>
          <p:cNvSpPr>
            <a:spLocks noGrp="1"/>
          </p:cNvSpPr>
          <p:nvPr>
            <p:ph type="title"/>
          </p:nvPr>
        </p:nvSpPr>
        <p:spPr>
          <a:xfrm>
            <a:off x="838200" y="397329"/>
            <a:ext cx="10515600" cy="968829"/>
          </a:xfrm>
        </p:spPr>
        <p:txBody>
          <a:bodyPr anchor="b">
            <a:normAutofit/>
          </a:bodyPr>
          <a:lstStyle/>
          <a:p>
            <a:pPr algn="ctr"/>
            <a:r>
              <a:rPr lang="en-US" dirty="0"/>
              <a:t>Water in the State of Minnesota</a:t>
            </a:r>
          </a:p>
        </p:txBody>
      </p:sp>
    </p:spTree>
    <p:extLst>
      <p:ext uri="{BB962C8B-B14F-4D97-AF65-F5344CB8AC3E}">
        <p14:creationId xmlns:p14="http://schemas.microsoft.com/office/powerpoint/2010/main" val="417253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fade">
                                      <p:cBhvr>
                                        <p:cTn id="21" dur="1000"/>
                                        <p:tgtEl>
                                          <p:spTgt spid="2056"/>
                                        </p:tgtEl>
                                      </p:cBhvr>
                                    </p:animEffect>
                                    <p:anim calcmode="lin" valueType="num">
                                      <p:cBhvr>
                                        <p:cTn id="22" dur="1000" fill="hold"/>
                                        <p:tgtEl>
                                          <p:spTgt spid="2056"/>
                                        </p:tgtEl>
                                        <p:attrNameLst>
                                          <p:attrName>ppt_x</p:attrName>
                                        </p:attrNameLst>
                                      </p:cBhvr>
                                      <p:tavLst>
                                        <p:tav tm="0">
                                          <p:val>
                                            <p:strVal val="#ppt_x"/>
                                          </p:val>
                                        </p:tav>
                                        <p:tav tm="100000">
                                          <p:val>
                                            <p:strVal val="#ppt_x"/>
                                          </p:val>
                                        </p:tav>
                                      </p:tavLst>
                                    </p:anim>
                                    <p:anim calcmode="lin" valueType="num">
                                      <p:cBhvr>
                                        <p:cTn id="23"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ydrologic cycle poster wisconsin">
            <a:extLst>
              <a:ext uri="{FF2B5EF4-FFF2-40B4-BE49-F238E27FC236}">
                <a16:creationId xmlns:a16="http://schemas.microsoft.com/office/drawing/2014/main" id="{16304B30-EAD0-4D0C-A4F1-C4671024A48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878" b="958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10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water wells">
            <a:extLst>
              <a:ext uri="{FF2B5EF4-FFF2-40B4-BE49-F238E27FC236}">
                <a16:creationId xmlns:a16="http://schemas.microsoft.com/office/drawing/2014/main" id="{04501C86-8317-4FBD-BD62-40882FEEF2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4704" y="1749706"/>
            <a:ext cx="2462729" cy="24627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E6A444-CC3B-40A2-AA51-1E6946555A0D}"/>
              </a:ext>
            </a:extLst>
          </p:cNvPr>
          <p:cNvSpPr>
            <a:spLocks noGrp="1"/>
          </p:cNvSpPr>
          <p:nvPr>
            <p:ph type="title"/>
          </p:nvPr>
        </p:nvSpPr>
        <p:spPr>
          <a:xfrm>
            <a:off x="838200" y="631826"/>
            <a:ext cx="10515600" cy="718004"/>
          </a:xfrm>
        </p:spPr>
        <p:txBody>
          <a:bodyPr>
            <a:normAutofit fontScale="90000"/>
          </a:bodyPr>
          <a:lstStyle/>
          <a:p>
            <a:pPr algn="ctr"/>
            <a:r>
              <a:rPr lang="en-US" dirty="0"/>
              <a:t>Private Water Systems in the State of Minnesota</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6198" y="2690496"/>
            <a:ext cx="2399395" cy="319919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1937" y="1694572"/>
            <a:ext cx="2454633" cy="3272843"/>
          </a:xfrm>
          <a:prstGeom prst="rect">
            <a:avLst/>
          </a:prstGeom>
        </p:spPr>
      </p:pic>
      <p:pic>
        <p:nvPicPr>
          <p:cNvPr id="1028" name="Picture 4" descr="Image result for water wells">
            <a:extLst>
              <a:ext uri="{FF2B5EF4-FFF2-40B4-BE49-F238E27FC236}">
                <a16:creationId xmlns:a16="http://schemas.microsoft.com/office/drawing/2014/main" id="{270B0CCA-CAEC-481B-8C0C-C091CF4697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5522" y="1425201"/>
            <a:ext cx="2368807" cy="20457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water wells">
            <a:extLst>
              <a:ext uri="{FF2B5EF4-FFF2-40B4-BE49-F238E27FC236}">
                <a16:creationId xmlns:a16="http://schemas.microsoft.com/office/drawing/2014/main" id="{63BD9D43-C591-428A-B6CE-373B055104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1770" y="414661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7213" y="2981071"/>
            <a:ext cx="2289978" cy="3053304"/>
          </a:xfrm>
          <a:prstGeom prst="rect">
            <a:avLst/>
          </a:prstGeom>
        </p:spPr>
      </p:pic>
    </p:spTree>
    <p:extLst>
      <p:ext uri="{BB962C8B-B14F-4D97-AF65-F5344CB8AC3E}">
        <p14:creationId xmlns:p14="http://schemas.microsoft.com/office/powerpoint/2010/main" val="154037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1000"/>
                                        <p:tgtEl>
                                          <p:spTgt spid="1032"/>
                                        </p:tgtEl>
                                      </p:cBhvr>
                                    </p:animEffect>
                                    <p:anim calcmode="lin" valueType="num">
                                      <p:cBhvr>
                                        <p:cTn id="15" dur="1000" fill="hold"/>
                                        <p:tgtEl>
                                          <p:spTgt spid="1032"/>
                                        </p:tgtEl>
                                        <p:attrNameLst>
                                          <p:attrName>ppt_x</p:attrName>
                                        </p:attrNameLst>
                                      </p:cBhvr>
                                      <p:tavLst>
                                        <p:tav tm="0">
                                          <p:val>
                                            <p:strVal val="#ppt_x"/>
                                          </p:val>
                                        </p:tav>
                                        <p:tav tm="100000">
                                          <p:val>
                                            <p:strVal val="#ppt_x"/>
                                          </p:val>
                                        </p:tav>
                                      </p:tavLst>
                                    </p:anim>
                                    <p:anim calcmode="lin" valueType="num">
                                      <p:cBhvr>
                                        <p:cTn id="16" dur="1000" fill="hold"/>
                                        <p:tgtEl>
                                          <p:spTgt spid="1032"/>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A444-CC3B-40A2-AA51-1E6946555A0D}"/>
              </a:ext>
            </a:extLst>
          </p:cNvPr>
          <p:cNvSpPr>
            <a:spLocks noGrp="1"/>
          </p:cNvSpPr>
          <p:nvPr>
            <p:ph type="title"/>
          </p:nvPr>
        </p:nvSpPr>
        <p:spPr>
          <a:xfrm>
            <a:off x="838200" y="631826"/>
            <a:ext cx="10515600" cy="718004"/>
          </a:xfrm>
        </p:spPr>
        <p:txBody>
          <a:bodyPr>
            <a:normAutofit fontScale="90000"/>
          </a:bodyPr>
          <a:lstStyle/>
          <a:p>
            <a:pPr algn="ctr"/>
            <a:r>
              <a:rPr lang="en-US" dirty="0"/>
              <a:t>Private Water Systems in the State of Minnesota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15038" y="1455725"/>
            <a:ext cx="3344984" cy="25087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77" y="2186459"/>
            <a:ext cx="3877275" cy="29079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9708" y="1780059"/>
            <a:ext cx="2085975" cy="3708400"/>
          </a:xfrm>
          <a:prstGeom prst="rect">
            <a:avLst/>
          </a:prstGeom>
        </p:spPr>
      </p:pic>
      <p:pic>
        <p:nvPicPr>
          <p:cNvPr id="2050" name="Picture 2" descr="properly cased and sealed we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731" y="4070359"/>
            <a:ext cx="2275952" cy="21291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12014" b="13185"/>
          <a:stretch/>
        </p:blipFill>
        <p:spPr>
          <a:xfrm rot="5400000">
            <a:off x="9091381" y="2594047"/>
            <a:ext cx="3708400" cy="2080424"/>
          </a:xfrm>
          <a:prstGeom prst="rect">
            <a:avLst/>
          </a:prstGeom>
        </p:spPr>
      </p:pic>
    </p:spTree>
    <p:extLst>
      <p:ext uri="{BB962C8B-B14F-4D97-AF65-F5344CB8AC3E}">
        <p14:creationId xmlns:p14="http://schemas.microsoft.com/office/powerpoint/2010/main" val="93142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A444-CC3B-40A2-AA51-1E6946555A0D}"/>
              </a:ext>
            </a:extLst>
          </p:cNvPr>
          <p:cNvSpPr>
            <a:spLocks noGrp="1"/>
          </p:cNvSpPr>
          <p:nvPr>
            <p:ph type="title"/>
          </p:nvPr>
        </p:nvSpPr>
        <p:spPr>
          <a:xfrm>
            <a:off x="838200" y="631825"/>
            <a:ext cx="10515600" cy="750661"/>
          </a:xfrm>
        </p:spPr>
        <p:txBody>
          <a:bodyPr>
            <a:normAutofit fontScale="90000"/>
          </a:bodyPr>
          <a:lstStyle/>
          <a:p>
            <a:pPr algn="ctr"/>
            <a:r>
              <a:rPr lang="en-US" dirty="0"/>
              <a:t>Private Water Systems in the State of Minnesota</a:t>
            </a:r>
          </a:p>
        </p:txBody>
      </p:sp>
      <p:sp>
        <p:nvSpPr>
          <p:cNvPr id="3" name="Content Placeholder 2"/>
          <p:cNvSpPr>
            <a:spLocks noGrp="1"/>
          </p:cNvSpPr>
          <p:nvPr>
            <p:ph idx="1"/>
          </p:nvPr>
        </p:nvSpPr>
        <p:spPr/>
        <p:txBody>
          <a:bodyPr/>
          <a:lstStyle/>
          <a:p>
            <a:pPr marL="0" indent="0">
              <a:buNone/>
            </a:pPr>
            <a:r>
              <a:rPr lang="en-US" sz="2400" u="sng" dirty="0"/>
              <a:t>Modern private water systems</a:t>
            </a:r>
          </a:p>
          <a:p>
            <a:pPr>
              <a:buClr>
                <a:schemeClr val="tx1"/>
              </a:buClr>
              <a:buFont typeface="Arial" panose="020B0604020202020204" pitchFamily="34" charset="0"/>
              <a:buChar char="•"/>
            </a:pPr>
            <a:r>
              <a:rPr lang="en-US" dirty="0"/>
              <a:t>  Wells constructed to a nationally leading standard</a:t>
            </a:r>
          </a:p>
          <a:p>
            <a:pPr>
              <a:buClr>
                <a:schemeClr val="tx1"/>
              </a:buClr>
              <a:buFont typeface="Arial" panose="020B0604020202020204" pitchFamily="34" charset="0"/>
              <a:buChar char="•"/>
            </a:pPr>
            <a:r>
              <a:rPr lang="en-US" dirty="0"/>
              <a:t>  Reliable and low cost of operation</a:t>
            </a:r>
          </a:p>
          <a:p>
            <a:pPr>
              <a:buClr>
                <a:schemeClr val="tx1"/>
              </a:buClr>
              <a:buFont typeface="Arial" panose="020B0604020202020204" pitchFamily="34" charset="0"/>
              <a:buChar char="•"/>
            </a:pPr>
            <a:r>
              <a:rPr lang="en-US" dirty="0"/>
              <a:t>  Installed by trained professionals</a:t>
            </a:r>
          </a:p>
          <a:p>
            <a:pPr>
              <a:buClr>
                <a:schemeClr val="tx1"/>
              </a:buClr>
              <a:buFont typeface="Arial" panose="020B0604020202020204" pitchFamily="34" charset="0"/>
              <a:buChar char="•"/>
            </a:pPr>
            <a:r>
              <a:rPr lang="en-US" dirty="0"/>
              <a:t>  Water efficient</a:t>
            </a:r>
          </a:p>
          <a:p>
            <a:pPr>
              <a:buClr>
                <a:schemeClr val="tx1"/>
              </a:buClr>
              <a:buFont typeface="Arial" panose="020B0604020202020204" pitchFamily="34" charset="0"/>
              <a:buChar char="•"/>
            </a:pPr>
            <a:r>
              <a:rPr lang="en-US" dirty="0"/>
              <a:t>  Constant pressure</a:t>
            </a:r>
          </a:p>
          <a:p>
            <a:pPr>
              <a:buClr>
                <a:schemeClr val="tx1"/>
              </a:buClr>
              <a:buFont typeface="Arial" panose="020B0604020202020204" pitchFamily="34" charset="0"/>
              <a:buChar char="•"/>
            </a:pPr>
            <a:r>
              <a:rPr lang="en-US" dirty="0"/>
              <a:t>  Capable of being internet connected</a:t>
            </a:r>
          </a:p>
          <a:p>
            <a:pPr>
              <a:buClr>
                <a:schemeClr val="tx1"/>
              </a:buClr>
              <a:buFont typeface="Arial" panose="020B0604020202020204" pitchFamily="34" charset="0"/>
              <a:buChar char="•"/>
            </a:pPr>
            <a:r>
              <a:rPr lang="en-US" dirty="0"/>
              <a:t>  100% natural</a:t>
            </a:r>
          </a:p>
        </p:txBody>
      </p:sp>
    </p:spTree>
    <p:extLst>
      <p:ext uri="{BB962C8B-B14F-4D97-AF65-F5344CB8AC3E}">
        <p14:creationId xmlns:p14="http://schemas.microsoft.com/office/powerpoint/2010/main" val="378901253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4905</TotalTime>
  <Words>1351</Words>
  <Application>Microsoft Office PowerPoint</Application>
  <PresentationFormat>Widescreen</PresentationFormat>
  <Paragraphs>182</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Corbel Light</vt:lpstr>
      <vt:lpstr>Courier New</vt:lpstr>
      <vt:lpstr>HelvLight</vt:lpstr>
      <vt:lpstr>Segoe UI Black</vt:lpstr>
      <vt:lpstr>Retrospect</vt:lpstr>
      <vt:lpstr>Private Water Systems in the State of Minnesota</vt:lpstr>
      <vt:lpstr>The Minnesota Water Well Association</vt:lpstr>
      <vt:lpstr>David Henrich - CWD/PI, CVCLD, CGDIT</vt:lpstr>
      <vt:lpstr>Water Wells in the State of Minnesota</vt:lpstr>
      <vt:lpstr>Water in the State of Minnesota</vt:lpstr>
      <vt:lpstr>PowerPoint Presentation</vt:lpstr>
      <vt:lpstr>Private Water Systems in the State of Minnesota</vt:lpstr>
      <vt:lpstr>Private Water Systems in the State of Minnesota</vt:lpstr>
      <vt:lpstr>Private Water Systems in the State of Minnesota</vt:lpstr>
      <vt:lpstr>Great Professionals and Standards</vt:lpstr>
      <vt:lpstr>Minnesota Agencies Dealing with Groundwater</vt:lpstr>
      <vt:lpstr>Minnesota Agencies Dealing with Groundwater</vt:lpstr>
      <vt:lpstr>Minnesota’s Water Well Community</vt:lpstr>
      <vt:lpstr>What Can Well Owners Do?</vt:lpstr>
      <vt:lpstr>Inspect Your Well Regularly</vt:lpstr>
      <vt:lpstr>Seal Unused Wells</vt:lpstr>
      <vt:lpstr>Private Water Systems in the State of Minnesota</vt:lpstr>
      <vt:lpstr>Groundwater by the Numbers</vt:lpstr>
      <vt:lpstr>Groundwater by the Numbers</vt:lpstr>
      <vt:lpstr>SMART Water Policy</vt:lpstr>
      <vt:lpstr>Conclusions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Groundwater in Minnesota</dc:title>
  <dc:creator>David Schulenberg</dc:creator>
  <cp:lastModifiedBy>Kasey Gerkovich</cp:lastModifiedBy>
  <cp:revision>105</cp:revision>
  <dcterms:created xsi:type="dcterms:W3CDTF">2019-05-08T12:41:03Z</dcterms:created>
  <dcterms:modified xsi:type="dcterms:W3CDTF">2019-10-31T13:38:48Z</dcterms:modified>
</cp:coreProperties>
</file>